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4"/>
  </p:notesMasterIdLst>
  <p:handoutMasterIdLst>
    <p:handoutMasterId r:id="rId65"/>
  </p:handoutMasterIdLst>
  <p:sldIdLst>
    <p:sldId id="493" r:id="rId5"/>
    <p:sldId id="494" r:id="rId6"/>
    <p:sldId id="617" r:id="rId7"/>
    <p:sldId id="616" r:id="rId8"/>
    <p:sldId id="618" r:id="rId9"/>
    <p:sldId id="403" r:id="rId10"/>
    <p:sldId id="343" r:id="rId11"/>
    <p:sldId id="614" r:id="rId12"/>
    <p:sldId id="589" r:id="rId13"/>
    <p:sldId id="486" r:id="rId14"/>
    <p:sldId id="349" r:id="rId15"/>
    <p:sldId id="365" r:id="rId16"/>
    <p:sldId id="495" r:id="rId17"/>
    <p:sldId id="497" r:id="rId18"/>
    <p:sldId id="498" r:id="rId19"/>
    <p:sldId id="499" r:id="rId20"/>
    <p:sldId id="500" r:id="rId21"/>
    <p:sldId id="501" r:id="rId22"/>
    <p:sldId id="502" r:id="rId23"/>
    <p:sldId id="503" r:id="rId24"/>
    <p:sldId id="591" r:id="rId25"/>
    <p:sldId id="504" r:id="rId26"/>
    <p:sldId id="505" r:id="rId27"/>
    <p:sldId id="508" r:id="rId28"/>
    <p:sldId id="509" r:id="rId29"/>
    <p:sldId id="563" r:id="rId30"/>
    <p:sldId id="566" r:id="rId31"/>
    <p:sldId id="567" r:id="rId32"/>
    <p:sldId id="568" r:id="rId33"/>
    <p:sldId id="608" r:id="rId34"/>
    <p:sldId id="609" r:id="rId35"/>
    <p:sldId id="610" r:id="rId36"/>
    <p:sldId id="524" r:id="rId37"/>
    <p:sldId id="519" r:id="rId38"/>
    <p:sldId id="530" r:id="rId39"/>
    <p:sldId id="529" r:id="rId40"/>
    <p:sldId id="528" r:id="rId41"/>
    <p:sldId id="533" r:id="rId42"/>
    <p:sldId id="532" r:id="rId43"/>
    <p:sldId id="531" r:id="rId44"/>
    <p:sldId id="593" r:id="rId45"/>
    <p:sldId id="594" r:id="rId46"/>
    <p:sldId id="596" r:id="rId47"/>
    <p:sldId id="598" r:id="rId48"/>
    <p:sldId id="611" r:id="rId49"/>
    <p:sldId id="551" r:id="rId50"/>
    <p:sldId id="612" r:id="rId51"/>
    <p:sldId id="579" r:id="rId52"/>
    <p:sldId id="559" r:id="rId53"/>
    <p:sldId id="606" r:id="rId54"/>
    <p:sldId id="600" r:id="rId55"/>
    <p:sldId id="601" r:id="rId56"/>
    <p:sldId id="604" r:id="rId57"/>
    <p:sldId id="613" r:id="rId58"/>
    <p:sldId id="585" r:id="rId59"/>
    <p:sldId id="587" r:id="rId60"/>
    <p:sldId id="592" r:id="rId61"/>
    <p:sldId id="615" r:id="rId62"/>
    <p:sldId id="361" r:id="rId63"/>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shireletso Molamodi" initials="TM" lastIdx="1" clrIdx="0">
    <p:extLst/>
  </p:cmAuthor>
  <p:cmAuthor id="2" name="Siyasanga Bata" initials="SB" lastIdx="3" clrIdx="1">
    <p:extLst>
      <p:ext uri="{19B8F6BF-5375-455C-9EA6-DF929625EA0E}">
        <p15:presenceInfo xmlns:p15="http://schemas.microsoft.com/office/powerpoint/2012/main" userId="Siyasanga Bat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00"/>
    <a:srgbClr val="0056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41" autoAdjust="0"/>
    <p:restoredTop sz="95097" autoAdjust="0"/>
  </p:normalViewPr>
  <p:slideViewPr>
    <p:cSldViewPr>
      <p:cViewPr>
        <p:scale>
          <a:sx n="110" d="100"/>
          <a:sy n="110" d="100"/>
        </p:scale>
        <p:origin x="1416" y="102"/>
      </p:cViewPr>
      <p:guideLst>
        <p:guide orient="horz" pos="2160"/>
        <p:guide pos="2880"/>
      </p:guideLst>
    </p:cSldViewPr>
  </p:slideViewPr>
  <p:notesTextViewPr>
    <p:cViewPr>
      <p:scale>
        <a:sx n="3" d="2"/>
        <a:sy n="3" d="2"/>
      </p:scale>
      <p:origin x="0" y="0"/>
    </p:cViewPr>
  </p:notesTextViewPr>
  <p:notesViewPr>
    <p:cSldViewPr>
      <p:cViewPr varScale="1">
        <p:scale>
          <a:sx n="64" d="100"/>
          <a:sy n="64" d="100"/>
        </p:scale>
        <p:origin x="-3384" y="-11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commentAuthors" Target="commentAuthor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E2281054-B181-42E0-BD4E-EC356438818A}" type="datetimeFigureOut">
              <a:rPr lang="en-GB" smtClean="0"/>
              <a:pPr/>
              <a:t>07/10/2020</a:t>
            </a:fld>
            <a:endParaRPr lang="en-GB"/>
          </a:p>
        </p:txBody>
      </p:sp>
      <p:sp>
        <p:nvSpPr>
          <p:cNvPr id="4" name="Footer Placeholder 3"/>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41CEF0B6-06A9-477B-A684-CE32C66009D7}" type="slidenum">
              <a:rPr lang="en-GB" smtClean="0"/>
              <a:pPr/>
              <a:t>‹#›</a:t>
            </a:fld>
            <a:endParaRPr lang="en-GB"/>
          </a:p>
        </p:txBody>
      </p:sp>
    </p:spTree>
    <p:extLst>
      <p:ext uri="{BB962C8B-B14F-4D97-AF65-F5344CB8AC3E}">
        <p14:creationId xmlns:p14="http://schemas.microsoft.com/office/powerpoint/2010/main" val="1939166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425CC28-2B25-4345-AD7B-AB0F3A697BE6}" type="datetimeFigureOut">
              <a:rPr lang="en-ZA" smtClean="0"/>
              <a:pPr/>
              <a:t>2020/10/07</a:t>
            </a:fld>
            <a:endParaRPr lang="en-ZA"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1805466A-20AA-486B-A4A1-34F28EF556FE}" type="slidenum">
              <a:rPr lang="en-ZA" smtClean="0"/>
              <a:pPr/>
              <a:t>‹#›</a:t>
            </a:fld>
            <a:endParaRPr lang="en-ZA" dirty="0"/>
          </a:p>
        </p:txBody>
      </p:sp>
    </p:spTree>
    <p:extLst>
      <p:ext uri="{BB962C8B-B14F-4D97-AF65-F5344CB8AC3E}">
        <p14:creationId xmlns:p14="http://schemas.microsoft.com/office/powerpoint/2010/main" val="778685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6</a:t>
            </a:fld>
            <a:endParaRPr lang="en-ZA" dirty="0"/>
          </a:p>
        </p:txBody>
      </p:sp>
    </p:spTree>
    <p:extLst>
      <p:ext uri="{BB962C8B-B14F-4D97-AF65-F5344CB8AC3E}">
        <p14:creationId xmlns:p14="http://schemas.microsoft.com/office/powerpoint/2010/main" val="125714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18</a:t>
            </a:fld>
            <a:endParaRPr lang="en-ZA" dirty="0"/>
          </a:p>
        </p:txBody>
      </p:sp>
    </p:spTree>
    <p:extLst>
      <p:ext uri="{BB962C8B-B14F-4D97-AF65-F5344CB8AC3E}">
        <p14:creationId xmlns:p14="http://schemas.microsoft.com/office/powerpoint/2010/main" val="37996532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19</a:t>
            </a:fld>
            <a:endParaRPr lang="en-ZA" dirty="0"/>
          </a:p>
        </p:txBody>
      </p:sp>
    </p:spTree>
    <p:extLst>
      <p:ext uri="{BB962C8B-B14F-4D97-AF65-F5344CB8AC3E}">
        <p14:creationId xmlns:p14="http://schemas.microsoft.com/office/powerpoint/2010/main" val="968015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20</a:t>
            </a:fld>
            <a:endParaRPr lang="en-ZA" dirty="0"/>
          </a:p>
        </p:txBody>
      </p:sp>
    </p:spTree>
    <p:extLst>
      <p:ext uri="{BB962C8B-B14F-4D97-AF65-F5344CB8AC3E}">
        <p14:creationId xmlns:p14="http://schemas.microsoft.com/office/powerpoint/2010/main" val="4178386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21</a:t>
            </a:fld>
            <a:endParaRPr lang="en-ZA" dirty="0"/>
          </a:p>
        </p:txBody>
      </p:sp>
    </p:spTree>
    <p:extLst>
      <p:ext uri="{BB962C8B-B14F-4D97-AF65-F5344CB8AC3E}">
        <p14:creationId xmlns:p14="http://schemas.microsoft.com/office/powerpoint/2010/main" val="707640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22</a:t>
            </a:fld>
            <a:endParaRPr lang="en-ZA" dirty="0"/>
          </a:p>
        </p:txBody>
      </p:sp>
    </p:spTree>
    <p:extLst>
      <p:ext uri="{BB962C8B-B14F-4D97-AF65-F5344CB8AC3E}">
        <p14:creationId xmlns:p14="http://schemas.microsoft.com/office/powerpoint/2010/main" val="41879429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23</a:t>
            </a:fld>
            <a:endParaRPr lang="en-ZA" dirty="0"/>
          </a:p>
        </p:txBody>
      </p:sp>
    </p:spTree>
    <p:extLst>
      <p:ext uri="{BB962C8B-B14F-4D97-AF65-F5344CB8AC3E}">
        <p14:creationId xmlns:p14="http://schemas.microsoft.com/office/powerpoint/2010/main" val="1870096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24</a:t>
            </a:fld>
            <a:endParaRPr lang="en-ZA" dirty="0"/>
          </a:p>
        </p:txBody>
      </p:sp>
    </p:spTree>
    <p:extLst>
      <p:ext uri="{BB962C8B-B14F-4D97-AF65-F5344CB8AC3E}">
        <p14:creationId xmlns:p14="http://schemas.microsoft.com/office/powerpoint/2010/main" val="7875908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25</a:t>
            </a:fld>
            <a:endParaRPr lang="en-ZA" dirty="0"/>
          </a:p>
        </p:txBody>
      </p:sp>
    </p:spTree>
    <p:extLst>
      <p:ext uri="{BB962C8B-B14F-4D97-AF65-F5344CB8AC3E}">
        <p14:creationId xmlns:p14="http://schemas.microsoft.com/office/powerpoint/2010/main" val="347101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55</a:t>
            </a:fld>
            <a:endParaRPr lang="en-ZA" dirty="0"/>
          </a:p>
        </p:txBody>
      </p:sp>
    </p:spTree>
    <p:extLst>
      <p:ext uri="{BB962C8B-B14F-4D97-AF65-F5344CB8AC3E}">
        <p14:creationId xmlns:p14="http://schemas.microsoft.com/office/powerpoint/2010/main" val="14125938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smtClean="0">
              <a:ea typeface="ＭＳ Ｐゴシック" pitchFamily="34" charset="-128"/>
            </a:endParaRPr>
          </a:p>
        </p:txBody>
      </p:sp>
      <p:sp>
        <p:nvSpPr>
          <p:cNvPr id="73732" name="Slide Number Placeholder 3"/>
          <p:cNvSpPr txBox="1">
            <a:spLocks noGrp="1"/>
          </p:cNvSpPr>
          <p:nvPr/>
        </p:nvSpPr>
        <p:spPr bwMode="auto">
          <a:xfrm>
            <a:off x="3850443" y="9378824"/>
            <a:ext cx="2945659"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E8D25405-0549-4A87-99E4-C2A5B4F352AE}" type="slidenum">
              <a:rPr lang="en-US">
                <a:latin typeface="Arial" charset="0"/>
              </a:rPr>
              <a:pPr algn="r" eaLnBrk="1" hangingPunct="1"/>
              <a:t>59</a:t>
            </a:fld>
            <a:endParaRPr lang="en-US">
              <a:latin typeface="Arial" charset="0"/>
            </a:endParaRPr>
          </a:p>
        </p:txBody>
      </p:sp>
    </p:spTree>
    <p:extLst>
      <p:ext uri="{BB962C8B-B14F-4D97-AF65-F5344CB8AC3E}">
        <p14:creationId xmlns:p14="http://schemas.microsoft.com/office/powerpoint/2010/main" val="2288426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1805466A-20AA-486B-A4A1-34F28EF556FE}" type="slidenum">
              <a:rPr lang="en-ZA" smtClean="0"/>
              <a:pPr/>
              <a:t>7</a:t>
            </a:fld>
            <a:endParaRPr lang="en-ZA" dirty="0"/>
          </a:p>
        </p:txBody>
      </p:sp>
    </p:spTree>
    <p:extLst>
      <p:ext uri="{BB962C8B-B14F-4D97-AF65-F5344CB8AC3E}">
        <p14:creationId xmlns:p14="http://schemas.microsoft.com/office/powerpoint/2010/main" val="295576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805466A-20AA-486B-A4A1-34F28EF556FE}" type="slidenum">
              <a:rPr lang="en-ZA" smtClean="0"/>
              <a:pPr/>
              <a:t>11</a:t>
            </a:fld>
            <a:endParaRPr lang="en-ZA" dirty="0"/>
          </a:p>
        </p:txBody>
      </p:sp>
    </p:spTree>
    <p:extLst>
      <p:ext uri="{BB962C8B-B14F-4D97-AF65-F5344CB8AC3E}">
        <p14:creationId xmlns:p14="http://schemas.microsoft.com/office/powerpoint/2010/main" val="7488603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12</a:t>
            </a:fld>
            <a:endParaRPr lang="en-ZA" dirty="0"/>
          </a:p>
        </p:txBody>
      </p:sp>
    </p:spTree>
    <p:extLst>
      <p:ext uri="{BB962C8B-B14F-4D97-AF65-F5344CB8AC3E}">
        <p14:creationId xmlns:p14="http://schemas.microsoft.com/office/powerpoint/2010/main" val="3809766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13</a:t>
            </a:fld>
            <a:endParaRPr lang="en-ZA" dirty="0"/>
          </a:p>
        </p:txBody>
      </p:sp>
    </p:spTree>
    <p:extLst>
      <p:ext uri="{BB962C8B-B14F-4D97-AF65-F5344CB8AC3E}">
        <p14:creationId xmlns:p14="http://schemas.microsoft.com/office/powerpoint/2010/main" val="3254815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14</a:t>
            </a:fld>
            <a:endParaRPr lang="en-ZA" dirty="0"/>
          </a:p>
        </p:txBody>
      </p:sp>
    </p:spTree>
    <p:extLst>
      <p:ext uri="{BB962C8B-B14F-4D97-AF65-F5344CB8AC3E}">
        <p14:creationId xmlns:p14="http://schemas.microsoft.com/office/powerpoint/2010/main" val="42704236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15</a:t>
            </a:fld>
            <a:endParaRPr lang="en-ZA" dirty="0"/>
          </a:p>
        </p:txBody>
      </p:sp>
    </p:spTree>
    <p:extLst>
      <p:ext uri="{BB962C8B-B14F-4D97-AF65-F5344CB8AC3E}">
        <p14:creationId xmlns:p14="http://schemas.microsoft.com/office/powerpoint/2010/main" val="354727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16</a:t>
            </a:fld>
            <a:endParaRPr lang="en-ZA" dirty="0"/>
          </a:p>
        </p:txBody>
      </p:sp>
    </p:spTree>
    <p:extLst>
      <p:ext uri="{BB962C8B-B14F-4D97-AF65-F5344CB8AC3E}">
        <p14:creationId xmlns:p14="http://schemas.microsoft.com/office/powerpoint/2010/main" val="118523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805466A-20AA-486B-A4A1-34F28EF556FE}" type="slidenum">
              <a:rPr lang="en-ZA" smtClean="0"/>
              <a:pPr/>
              <a:t>17</a:t>
            </a:fld>
            <a:endParaRPr lang="en-ZA" dirty="0"/>
          </a:p>
        </p:txBody>
      </p:sp>
    </p:spTree>
    <p:extLst>
      <p:ext uri="{BB962C8B-B14F-4D97-AF65-F5344CB8AC3E}">
        <p14:creationId xmlns:p14="http://schemas.microsoft.com/office/powerpoint/2010/main" val="3673933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9552" y="549399"/>
            <a:ext cx="8064896" cy="2951609"/>
          </a:xfrm>
          <a:prstGeom prst="rect">
            <a:avLst/>
          </a:prstGeom>
        </p:spPr>
        <p:txBody>
          <a:bodyPr>
            <a:normAutofit/>
          </a:bodyPr>
          <a:lstStyle>
            <a:lvl1pPr marL="0" indent="0">
              <a:buNone/>
              <a:defRPr sz="6000" b="1">
                <a:solidFill>
                  <a:schemeClr val="bg1"/>
                </a:solidFill>
              </a:defRPr>
            </a:lvl1pPr>
          </a:lstStyle>
          <a:p>
            <a:pPr lvl="0"/>
            <a:r>
              <a:rPr lang="en-ZA" sz="6000" dirty="0" smtClean="0"/>
              <a:t>PRESENTATION TITLE INSERTED HERE</a:t>
            </a:r>
            <a:endParaRPr lang="en-ZA" dirty="0"/>
          </a:p>
        </p:txBody>
      </p:sp>
      <p:sp>
        <p:nvSpPr>
          <p:cNvPr id="13" name="Text Placeholder 12"/>
          <p:cNvSpPr>
            <a:spLocks noGrp="1"/>
          </p:cNvSpPr>
          <p:nvPr>
            <p:ph type="body" sz="quarter" idx="11" hasCustomPrompt="1"/>
          </p:nvPr>
        </p:nvSpPr>
        <p:spPr>
          <a:xfrm>
            <a:off x="539551" y="3645024"/>
            <a:ext cx="8064897" cy="86409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AMET, CONSETETUR SADIPSCING ELITR, SED DIAM NONUMY EIRMOD</a:t>
            </a:r>
            <a:endParaRPr lang="en-ZA" dirty="0" smtClean="0"/>
          </a:p>
        </p:txBody>
      </p:sp>
      <p:sp>
        <p:nvSpPr>
          <p:cNvPr id="15" name="Text Placeholder 14"/>
          <p:cNvSpPr>
            <a:spLocks noGrp="1"/>
          </p:cNvSpPr>
          <p:nvPr>
            <p:ph type="body" sz="quarter" idx="12" hasCustomPrompt="1"/>
          </p:nvPr>
        </p:nvSpPr>
        <p:spPr>
          <a:xfrm>
            <a:off x="539552" y="4581128"/>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mtClean="0"/>
              <a:t>Presenter </a:t>
            </a:r>
            <a:r>
              <a:rPr lang="en-US" dirty="0" smtClean="0"/>
              <a:t>Name and Surname</a:t>
            </a:r>
            <a:endParaRPr lang="en-ZA" dirty="0" smtClean="0"/>
          </a:p>
        </p:txBody>
      </p:sp>
    </p:spTree>
    <p:extLst>
      <p:ext uri="{BB962C8B-B14F-4D97-AF65-F5344CB8AC3E}">
        <p14:creationId xmlns:p14="http://schemas.microsoft.com/office/powerpoint/2010/main" val="70608182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Icon slide 2">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124820" y="1700832"/>
            <a:ext cx="4895452" cy="2520256"/>
          </a:xfrm>
          <a:prstGeom prst="rect">
            <a:avLst/>
          </a:prstGeom>
        </p:spPr>
        <p:txBody>
          <a:bodyPr/>
          <a:lstStyle>
            <a:lvl1pPr marL="0" indent="0" algn="ctr">
              <a:buNone/>
              <a:defRPr>
                <a:solidFill>
                  <a:srgbClr val="000000"/>
                </a:solidFill>
              </a:defRPr>
            </a:lvl1pPr>
          </a:lstStyle>
          <a:p>
            <a:r>
              <a:rPr lang="en-ZA" dirty="0" smtClean="0"/>
              <a:t>Insert icon(s)</a:t>
            </a:r>
            <a:endParaRPr lang="en-ZA" dirty="0"/>
          </a:p>
        </p:txBody>
      </p:sp>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ctr">
              <a:buNone/>
              <a:defRPr sz="4000">
                <a:solidFill>
                  <a:srgbClr val="000000"/>
                </a:solidFill>
              </a:defRPr>
            </a:lvl1pPr>
          </a:lstStyle>
          <a:p>
            <a:pPr lvl="0"/>
            <a:r>
              <a:rPr lang="en-ZA" dirty="0" smtClean="0"/>
              <a:t>SHORT HEADING GOES HERE </a:t>
            </a:r>
            <a:endParaRPr lang="en-ZA" dirty="0"/>
          </a:p>
        </p:txBody>
      </p:sp>
      <p:sp>
        <p:nvSpPr>
          <p:cNvPr id="11" name="Text Placeholder 10"/>
          <p:cNvSpPr>
            <a:spLocks noGrp="1"/>
          </p:cNvSpPr>
          <p:nvPr>
            <p:ph type="body" sz="quarter" idx="12" hasCustomPrompt="1"/>
          </p:nvPr>
        </p:nvSpPr>
        <p:spPr>
          <a:xfrm>
            <a:off x="539551" y="4941168"/>
            <a:ext cx="8064898" cy="936625"/>
          </a:xfrm>
          <a:prstGeom prst="rect">
            <a:avLst/>
          </a:prstGeom>
        </p:spPr>
        <p:txBody>
          <a:bodyPr>
            <a:normAutofit/>
          </a:bodyPr>
          <a:lstStyle>
            <a:lvl1pPr marL="0" indent="0" algn="ctr">
              <a:buNone/>
              <a:defRPr sz="2200">
                <a:solidFill>
                  <a:srgbClr val="000000"/>
                </a:solidFill>
              </a:defRPr>
            </a:lvl1pPr>
          </a:lstStyle>
          <a:p>
            <a:pPr lvl="0"/>
            <a:r>
              <a:rPr lang="en-ZA" dirty="0" smtClean="0"/>
              <a:t>Short description with a xx% goes here</a:t>
            </a:r>
            <a:endParaRPr lang="en-ZA" dirty="0"/>
          </a:p>
        </p:txBody>
      </p:sp>
    </p:spTree>
    <p:extLst>
      <p:ext uri="{BB962C8B-B14F-4D97-AF65-F5344CB8AC3E}">
        <p14:creationId xmlns:p14="http://schemas.microsoft.com/office/powerpoint/2010/main" val="3959577996"/>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Icon slide 3">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332732" y="764704"/>
            <a:ext cx="6479628" cy="2592288"/>
          </a:xfrm>
          <a:prstGeom prst="rect">
            <a:avLst/>
          </a:prstGeom>
        </p:spPr>
        <p:txBody>
          <a:bodyPr/>
          <a:lstStyle>
            <a:lvl1pPr marL="0" indent="0" algn="ctr">
              <a:buNone/>
              <a:defRPr>
                <a:solidFill>
                  <a:schemeClr val="bg1"/>
                </a:solidFill>
              </a:defRPr>
            </a:lvl1pPr>
          </a:lstStyle>
          <a:p>
            <a:r>
              <a:rPr lang="en-ZA" dirty="0" smtClean="0"/>
              <a:t>Insert icon(s)</a:t>
            </a:r>
            <a:endParaRPr lang="en-ZA" dirty="0"/>
          </a:p>
        </p:txBody>
      </p:sp>
      <p:sp>
        <p:nvSpPr>
          <p:cNvPr id="11" name="Text Placeholder 10"/>
          <p:cNvSpPr>
            <a:spLocks noGrp="1"/>
          </p:cNvSpPr>
          <p:nvPr>
            <p:ph type="body" sz="quarter" idx="12" hasCustomPrompt="1"/>
          </p:nvPr>
        </p:nvSpPr>
        <p:spPr>
          <a:xfrm>
            <a:off x="539551" y="3861048"/>
            <a:ext cx="8064898" cy="2160240"/>
          </a:xfrm>
          <a:prstGeom prst="rect">
            <a:avLst/>
          </a:prstGeom>
        </p:spPr>
        <p:txBody>
          <a:bodyPr>
            <a:normAutofit/>
          </a:bodyPr>
          <a:lstStyle>
            <a:lvl1pPr marL="0" indent="0" algn="ctr">
              <a:buNone/>
              <a:defRPr sz="2200">
                <a:solidFill>
                  <a:schemeClr val="bg1"/>
                </a:solidFill>
              </a:defRPr>
            </a:lvl1pPr>
          </a:lstStyle>
          <a:p>
            <a:pPr lvl="0"/>
            <a:r>
              <a:rPr lang="en-ZA" dirty="0" smtClean="0"/>
              <a:t>Short description with a xx% goes here. Lorem ipsum </a:t>
            </a:r>
            <a:r>
              <a:rPr lang="en-ZA" dirty="0" err="1" smtClean="0"/>
              <a:t>dolor</a:t>
            </a:r>
            <a:r>
              <a:rPr lang="en-ZA" dirty="0" smtClean="0"/>
              <a:t> sit </a:t>
            </a:r>
            <a:r>
              <a:rPr lang="en-ZA" dirty="0" err="1" smtClean="0"/>
              <a:t>amet</a:t>
            </a:r>
            <a:r>
              <a:rPr lang="en-ZA" dirty="0" smtClean="0"/>
              <a:t>, </a:t>
            </a:r>
            <a:r>
              <a:rPr lang="en-ZA" dirty="0" err="1" smtClean="0"/>
              <a:t>consetetur</a:t>
            </a:r>
            <a:r>
              <a:rPr lang="en-ZA" dirty="0" smtClean="0"/>
              <a:t> </a:t>
            </a:r>
            <a:r>
              <a:rPr lang="en-ZA" dirty="0" err="1" smtClean="0"/>
              <a:t>sadipscing</a:t>
            </a:r>
            <a:r>
              <a:rPr lang="en-ZA" dirty="0" smtClean="0"/>
              <a:t> </a:t>
            </a:r>
            <a:r>
              <a:rPr lang="en-ZA" dirty="0" err="1" smtClean="0"/>
              <a:t>elitr</a:t>
            </a:r>
            <a:r>
              <a:rPr lang="en-ZA" dirty="0" smtClean="0"/>
              <a:t>, </a:t>
            </a:r>
            <a:r>
              <a:rPr lang="en-ZA" dirty="0" err="1" smtClean="0"/>
              <a:t>sed</a:t>
            </a:r>
            <a:r>
              <a:rPr lang="en-ZA" dirty="0" smtClean="0"/>
              <a:t> </a:t>
            </a:r>
            <a:r>
              <a:rPr lang="en-ZA" dirty="0" err="1" smtClean="0"/>
              <a:t>diam</a:t>
            </a:r>
            <a:r>
              <a:rPr lang="en-ZA" dirty="0" smtClean="0"/>
              <a:t> </a:t>
            </a:r>
            <a:r>
              <a:rPr lang="en-ZA" dirty="0" err="1" smtClean="0"/>
              <a:t>nonumy</a:t>
            </a:r>
            <a:r>
              <a:rPr lang="en-ZA" dirty="0" smtClean="0"/>
              <a:t> </a:t>
            </a:r>
            <a:r>
              <a:rPr lang="en-ZA" dirty="0" err="1" smtClean="0"/>
              <a:t>eirmod</a:t>
            </a:r>
            <a:r>
              <a:rPr lang="en-ZA" dirty="0" smtClean="0"/>
              <a:t> </a:t>
            </a:r>
            <a:r>
              <a:rPr lang="en-ZA" dirty="0" err="1" smtClean="0"/>
              <a:t>tempor</a:t>
            </a:r>
            <a:r>
              <a:rPr lang="en-ZA" dirty="0" smtClean="0"/>
              <a:t> </a:t>
            </a:r>
            <a:r>
              <a:rPr lang="en-ZA" dirty="0" err="1" smtClean="0"/>
              <a:t>invidunt</a:t>
            </a:r>
            <a:r>
              <a:rPr lang="en-ZA" dirty="0" smtClean="0"/>
              <a:t> </a:t>
            </a:r>
            <a:r>
              <a:rPr lang="en-ZA" dirty="0" err="1" smtClean="0"/>
              <a:t>ut</a:t>
            </a:r>
            <a:r>
              <a:rPr lang="en-ZA" dirty="0" smtClean="0"/>
              <a:t> </a:t>
            </a:r>
            <a:r>
              <a:rPr lang="en-ZA" dirty="0" err="1" smtClean="0"/>
              <a:t>labore</a:t>
            </a:r>
            <a:r>
              <a:rPr lang="en-ZA" dirty="0" smtClean="0"/>
              <a:t> et </a:t>
            </a:r>
            <a:r>
              <a:rPr lang="en-ZA" dirty="0" err="1" smtClean="0"/>
              <a:t>dolore</a:t>
            </a:r>
            <a:r>
              <a:rPr lang="en-ZA" dirty="0" smtClean="0"/>
              <a:t> magna </a:t>
            </a:r>
            <a:r>
              <a:rPr lang="en-ZA" dirty="0" err="1" smtClean="0"/>
              <a:t>aliquyam</a:t>
            </a:r>
            <a:r>
              <a:rPr lang="en-ZA" dirty="0" smtClean="0"/>
              <a:t> </a:t>
            </a:r>
            <a:r>
              <a:rPr lang="en-ZA" dirty="0" err="1" smtClean="0"/>
              <a:t>erat</a:t>
            </a:r>
            <a:r>
              <a:rPr lang="en-ZA" dirty="0" smtClean="0"/>
              <a:t>, </a:t>
            </a:r>
            <a:r>
              <a:rPr lang="en-ZA" dirty="0" err="1" smtClean="0"/>
              <a:t>sed</a:t>
            </a:r>
            <a:r>
              <a:rPr lang="en-ZA" dirty="0" smtClean="0"/>
              <a:t> </a:t>
            </a:r>
            <a:r>
              <a:rPr lang="en-ZA" dirty="0" err="1" smtClean="0"/>
              <a:t>diam</a:t>
            </a:r>
            <a:r>
              <a:rPr lang="en-ZA" dirty="0" smtClean="0"/>
              <a:t> </a:t>
            </a:r>
            <a:r>
              <a:rPr lang="en-ZA" dirty="0" err="1" smtClean="0"/>
              <a:t>voluptua</a:t>
            </a:r>
            <a:r>
              <a:rPr lang="en-ZA" dirty="0" smtClean="0"/>
              <a:t>. At </a:t>
            </a:r>
            <a:r>
              <a:rPr lang="en-ZA" dirty="0" err="1" smtClean="0"/>
              <a:t>vero</a:t>
            </a:r>
            <a:r>
              <a:rPr lang="en-ZA" dirty="0" smtClean="0"/>
              <a:t> </a:t>
            </a:r>
            <a:r>
              <a:rPr lang="en-ZA" dirty="0" err="1" smtClean="0"/>
              <a:t>eos</a:t>
            </a:r>
            <a:r>
              <a:rPr lang="en-ZA" dirty="0" smtClean="0"/>
              <a:t> et </a:t>
            </a:r>
            <a:r>
              <a:rPr lang="en-ZA" dirty="0" err="1" smtClean="0"/>
              <a:t>accusam</a:t>
            </a:r>
            <a:r>
              <a:rPr lang="en-ZA" dirty="0" smtClean="0"/>
              <a:t> et </a:t>
            </a:r>
            <a:r>
              <a:rPr lang="en-ZA" dirty="0" err="1" smtClean="0"/>
              <a:t>justo</a:t>
            </a:r>
            <a:r>
              <a:rPr lang="en-ZA" dirty="0" smtClean="0"/>
              <a:t> duo </a:t>
            </a:r>
            <a:r>
              <a:rPr lang="en-ZA" dirty="0" err="1" smtClean="0"/>
              <a:t>dolores</a:t>
            </a:r>
            <a:r>
              <a:rPr lang="en-ZA" dirty="0" smtClean="0"/>
              <a:t> et </a:t>
            </a:r>
            <a:r>
              <a:rPr lang="en-ZA" dirty="0" err="1" smtClean="0"/>
              <a:t>ea</a:t>
            </a:r>
            <a:r>
              <a:rPr lang="en-ZA" dirty="0" smtClean="0"/>
              <a:t> </a:t>
            </a:r>
            <a:r>
              <a:rPr lang="en-ZA" dirty="0" err="1" smtClean="0"/>
              <a:t>rebum</a:t>
            </a:r>
            <a:r>
              <a:rPr lang="en-ZA" dirty="0" smtClean="0"/>
              <a:t>.</a:t>
            </a:r>
            <a:endParaRPr lang="en-ZA" dirty="0"/>
          </a:p>
        </p:txBody>
      </p:sp>
    </p:spTree>
    <p:extLst>
      <p:ext uri="{BB962C8B-B14F-4D97-AF65-F5344CB8AC3E}">
        <p14:creationId xmlns:p14="http://schemas.microsoft.com/office/powerpoint/2010/main" val="420068118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con slide 4">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1332732" y="764704"/>
            <a:ext cx="6479628" cy="2592288"/>
          </a:xfrm>
          <a:prstGeom prst="rect">
            <a:avLst/>
          </a:prstGeom>
        </p:spPr>
        <p:txBody>
          <a:bodyPr/>
          <a:lstStyle>
            <a:lvl1pPr marL="0" indent="0" algn="ctr">
              <a:buNone/>
              <a:defRPr>
                <a:solidFill>
                  <a:srgbClr val="000000"/>
                </a:solidFill>
              </a:defRPr>
            </a:lvl1pPr>
          </a:lstStyle>
          <a:p>
            <a:r>
              <a:rPr lang="en-ZA" dirty="0" smtClean="0"/>
              <a:t>Insert icon(s)</a:t>
            </a:r>
            <a:endParaRPr lang="en-ZA" dirty="0"/>
          </a:p>
        </p:txBody>
      </p:sp>
      <p:sp>
        <p:nvSpPr>
          <p:cNvPr id="11" name="Text Placeholder 10"/>
          <p:cNvSpPr>
            <a:spLocks noGrp="1"/>
          </p:cNvSpPr>
          <p:nvPr>
            <p:ph type="body" sz="quarter" idx="12" hasCustomPrompt="1"/>
          </p:nvPr>
        </p:nvSpPr>
        <p:spPr>
          <a:xfrm>
            <a:off x="539551" y="3861048"/>
            <a:ext cx="8064898" cy="2160240"/>
          </a:xfrm>
          <a:prstGeom prst="rect">
            <a:avLst/>
          </a:prstGeom>
        </p:spPr>
        <p:txBody>
          <a:bodyPr>
            <a:normAutofit/>
          </a:bodyPr>
          <a:lstStyle>
            <a:lvl1pPr marL="0" indent="0" algn="ctr">
              <a:buNone/>
              <a:defRPr sz="2200">
                <a:solidFill>
                  <a:srgbClr val="000000"/>
                </a:solidFill>
              </a:defRPr>
            </a:lvl1pPr>
          </a:lstStyle>
          <a:p>
            <a:pPr lvl="0"/>
            <a:r>
              <a:rPr lang="en-ZA" dirty="0" smtClean="0"/>
              <a:t>Short description with a xx% goes here. Lorem ipsum </a:t>
            </a:r>
            <a:r>
              <a:rPr lang="en-ZA" dirty="0" err="1" smtClean="0"/>
              <a:t>dolor</a:t>
            </a:r>
            <a:r>
              <a:rPr lang="en-ZA" dirty="0" smtClean="0"/>
              <a:t> sit </a:t>
            </a:r>
            <a:r>
              <a:rPr lang="en-ZA" dirty="0" err="1" smtClean="0"/>
              <a:t>amet</a:t>
            </a:r>
            <a:r>
              <a:rPr lang="en-ZA" dirty="0" smtClean="0"/>
              <a:t>, </a:t>
            </a:r>
            <a:r>
              <a:rPr lang="en-ZA" dirty="0" err="1" smtClean="0"/>
              <a:t>consetetur</a:t>
            </a:r>
            <a:r>
              <a:rPr lang="en-ZA" dirty="0" smtClean="0"/>
              <a:t> </a:t>
            </a:r>
            <a:r>
              <a:rPr lang="en-ZA" dirty="0" err="1" smtClean="0"/>
              <a:t>sadipscing</a:t>
            </a:r>
            <a:r>
              <a:rPr lang="en-ZA" dirty="0" smtClean="0"/>
              <a:t> </a:t>
            </a:r>
            <a:r>
              <a:rPr lang="en-ZA" dirty="0" err="1" smtClean="0"/>
              <a:t>elitr</a:t>
            </a:r>
            <a:r>
              <a:rPr lang="en-ZA" dirty="0" smtClean="0"/>
              <a:t>, </a:t>
            </a:r>
            <a:r>
              <a:rPr lang="en-ZA" dirty="0" err="1" smtClean="0"/>
              <a:t>sed</a:t>
            </a:r>
            <a:r>
              <a:rPr lang="en-ZA" dirty="0" smtClean="0"/>
              <a:t> </a:t>
            </a:r>
            <a:r>
              <a:rPr lang="en-ZA" dirty="0" err="1" smtClean="0"/>
              <a:t>diam</a:t>
            </a:r>
            <a:r>
              <a:rPr lang="en-ZA" dirty="0" smtClean="0"/>
              <a:t> </a:t>
            </a:r>
            <a:r>
              <a:rPr lang="en-ZA" dirty="0" err="1" smtClean="0"/>
              <a:t>nonumy</a:t>
            </a:r>
            <a:r>
              <a:rPr lang="en-ZA" dirty="0" smtClean="0"/>
              <a:t> </a:t>
            </a:r>
            <a:r>
              <a:rPr lang="en-ZA" dirty="0" err="1" smtClean="0"/>
              <a:t>eirmod</a:t>
            </a:r>
            <a:r>
              <a:rPr lang="en-ZA" dirty="0" smtClean="0"/>
              <a:t> </a:t>
            </a:r>
            <a:r>
              <a:rPr lang="en-ZA" dirty="0" err="1" smtClean="0"/>
              <a:t>tempor</a:t>
            </a:r>
            <a:r>
              <a:rPr lang="en-ZA" dirty="0" smtClean="0"/>
              <a:t> </a:t>
            </a:r>
            <a:r>
              <a:rPr lang="en-ZA" dirty="0" err="1" smtClean="0"/>
              <a:t>invidunt</a:t>
            </a:r>
            <a:r>
              <a:rPr lang="en-ZA" dirty="0" smtClean="0"/>
              <a:t> </a:t>
            </a:r>
            <a:r>
              <a:rPr lang="en-ZA" dirty="0" err="1" smtClean="0"/>
              <a:t>ut</a:t>
            </a:r>
            <a:r>
              <a:rPr lang="en-ZA" dirty="0" smtClean="0"/>
              <a:t> </a:t>
            </a:r>
            <a:r>
              <a:rPr lang="en-ZA" dirty="0" err="1" smtClean="0"/>
              <a:t>labore</a:t>
            </a:r>
            <a:r>
              <a:rPr lang="en-ZA" dirty="0" smtClean="0"/>
              <a:t> et </a:t>
            </a:r>
            <a:r>
              <a:rPr lang="en-ZA" dirty="0" err="1" smtClean="0"/>
              <a:t>dolore</a:t>
            </a:r>
            <a:r>
              <a:rPr lang="en-ZA" dirty="0" smtClean="0"/>
              <a:t> magna </a:t>
            </a:r>
            <a:r>
              <a:rPr lang="en-ZA" dirty="0" err="1" smtClean="0"/>
              <a:t>aliquyam</a:t>
            </a:r>
            <a:r>
              <a:rPr lang="en-ZA" dirty="0" smtClean="0"/>
              <a:t> </a:t>
            </a:r>
            <a:r>
              <a:rPr lang="en-ZA" dirty="0" err="1" smtClean="0"/>
              <a:t>erat</a:t>
            </a:r>
            <a:r>
              <a:rPr lang="en-ZA" dirty="0" smtClean="0"/>
              <a:t>, </a:t>
            </a:r>
            <a:r>
              <a:rPr lang="en-ZA" dirty="0" err="1" smtClean="0"/>
              <a:t>sed</a:t>
            </a:r>
            <a:r>
              <a:rPr lang="en-ZA" dirty="0" smtClean="0"/>
              <a:t> </a:t>
            </a:r>
            <a:r>
              <a:rPr lang="en-ZA" dirty="0" err="1" smtClean="0"/>
              <a:t>diam</a:t>
            </a:r>
            <a:r>
              <a:rPr lang="en-ZA" dirty="0" smtClean="0"/>
              <a:t> </a:t>
            </a:r>
            <a:r>
              <a:rPr lang="en-ZA" dirty="0" err="1" smtClean="0"/>
              <a:t>voluptua</a:t>
            </a:r>
            <a:r>
              <a:rPr lang="en-ZA" dirty="0" smtClean="0"/>
              <a:t>. At </a:t>
            </a:r>
            <a:r>
              <a:rPr lang="en-ZA" dirty="0" err="1" smtClean="0"/>
              <a:t>vero</a:t>
            </a:r>
            <a:r>
              <a:rPr lang="en-ZA" dirty="0" smtClean="0"/>
              <a:t> </a:t>
            </a:r>
            <a:r>
              <a:rPr lang="en-ZA" dirty="0" err="1" smtClean="0"/>
              <a:t>eos</a:t>
            </a:r>
            <a:r>
              <a:rPr lang="en-ZA" dirty="0" smtClean="0"/>
              <a:t> et </a:t>
            </a:r>
            <a:r>
              <a:rPr lang="en-ZA" dirty="0" err="1" smtClean="0"/>
              <a:t>accusam</a:t>
            </a:r>
            <a:r>
              <a:rPr lang="en-ZA" dirty="0" smtClean="0"/>
              <a:t> et </a:t>
            </a:r>
            <a:r>
              <a:rPr lang="en-ZA" dirty="0" err="1" smtClean="0"/>
              <a:t>justo</a:t>
            </a:r>
            <a:r>
              <a:rPr lang="en-ZA" dirty="0" smtClean="0"/>
              <a:t> duo </a:t>
            </a:r>
            <a:r>
              <a:rPr lang="en-ZA" dirty="0" err="1" smtClean="0"/>
              <a:t>dolores</a:t>
            </a:r>
            <a:r>
              <a:rPr lang="en-ZA" dirty="0" smtClean="0"/>
              <a:t> et </a:t>
            </a:r>
            <a:r>
              <a:rPr lang="en-ZA" dirty="0" err="1" smtClean="0"/>
              <a:t>ea</a:t>
            </a:r>
            <a:r>
              <a:rPr lang="en-ZA" dirty="0" smtClean="0"/>
              <a:t> </a:t>
            </a:r>
            <a:r>
              <a:rPr lang="en-ZA" dirty="0" err="1" smtClean="0"/>
              <a:t>rebum</a:t>
            </a:r>
            <a:r>
              <a:rPr lang="en-ZA" dirty="0" smtClean="0"/>
              <a:t>.</a:t>
            </a:r>
            <a:endParaRPr lang="en-ZA" dirty="0"/>
          </a:p>
        </p:txBody>
      </p:sp>
    </p:spTree>
    <p:extLst>
      <p:ext uri="{BB962C8B-B14F-4D97-AF65-F5344CB8AC3E}">
        <p14:creationId xmlns:p14="http://schemas.microsoft.com/office/powerpoint/2010/main" val="1869390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slide 1">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9553" y="1124744"/>
            <a:ext cx="8064896" cy="4824536"/>
          </a:xfrm>
          <a:prstGeom prst="rect">
            <a:avLst/>
          </a:prstGeom>
        </p:spPr>
        <p:txBody>
          <a:bodyPr>
            <a:normAutofit/>
          </a:bodyPr>
          <a:lstStyle>
            <a:lvl1pPr marL="0" indent="0">
              <a:buFont typeface="Arial" panose="020B0604020202020204" pitchFamily="34" charset="0"/>
              <a:buNone/>
              <a:defRPr sz="2400">
                <a:solidFill>
                  <a:schemeClr val="bg1"/>
                </a:solidFill>
              </a:defRPr>
            </a:lvl1pPr>
            <a:lvl2pPr>
              <a:defRPr>
                <a:solidFill>
                  <a:schemeClr val="bg1"/>
                </a:solidFill>
              </a:defRPr>
            </a:lvl2pPr>
            <a:lvl3pPr>
              <a:defRPr>
                <a:solidFill>
                  <a:schemeClr val="bg1"/>
                </a:solidFill>
              </a:defRPr>
            </a:lvl3pPr>
            <a:lvl4pPr marL="1371600" indent="0">
              <a:buNone/>
              <a:defRPr>
                <a:solidFill>
                  <a:schemeClr val="bg1"/>
                </a:solidFill>
              </a:defRPr>
            </a:lvl4pPr>
          </a:lstStyle>
          <a:p>
            <a:pPr lvl="0"/>
            <a:endParaRPr lang="en-ZA" dirty="0" smtClean="0"/>
          </a:p>
        </p:txBody>
      </p:sp>
      <p:sp>
        <p:nvSpPr>
          <p:cNvPr id="8" name="Text Placeholder 8"/>
          <p:cNvSpPr>
            <a:spLocks noGrp="1"/>
          </p:cNvSpPr>
          <p:nvPr>
            <p:ph type="body" sz="quarter" idx="11" hasCustomPrompt="1"/>
          </p:nvPr>
        </p:nvSpPr>
        <p:spPr>
          <a:xfrm>
            <a:off x="540074" y="332656"/>
            <a:ext cx="8064374" cy="647353"/>
          </a:xfrm>
          <a:prstGeom prst="rect">
            <a:avLst/>
          </a:prstGeom>
        </p:spPr>
        <p:txBody>
          <a:bodyPr>
            <a:noAutofit/>
          </a:bodyPr>
          <a:lstStyle>
            <a:lvl1pPr marL="0" indent="0" algn="l">
              <a:buNone/>
              <a:defRPr sz="2800">
                <a:solidFill>
                  <a:schemeClr val="bg1"/>
                </a:solidFill>
              </a:defRPr>
            </a:lvl1pPr>
          </a:lstStyle>
          <a:p>
            <a:pPr lvl="0"/>
            <a:r>
              <a:rPr lang="en-ZA" dirty="0" smtClean="0"/>
              <a:t>SHORT HEADING GOES HERE </a:t>
            </a:r>
            <a:endParaRPr lang="en-ZA" dirty="0"/>
          </a:p>
        </p:txBody>
      </p:sp>
    </p:spTree>
    <p:extLst>
      <p:ext uri="{BB962C8B-B14F-4D97-AF65-F5344CB8AC3E}">
        <p14:creationId xmlns:p14="http://schemas.microsoft.com/office/powerpoint/2010/main" val="128533411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slide 2">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539553" y="1124744"/>
            <a:ext cx="8064896" cy="4824536"/>
          </a:xfrm>
          <a:prstGeom prst="rect">
            <a:avLst/>
          </a:prstGeom>
        </p:spPr>
        <p:txBody>
          <a:bodyPr>
            <a:normAutofit/>
          </a:bodyPr>
          <a:lstStyle>
            <a:lvl1pPr marL="0" indent="0">
              <a:buNone/>
              <a:defRPr sz="2400"/>
            </a:lvl1pPr>
          </a:lstStyle>
          <a:p>
            <a:pPr lvl="0"/>
            <a:endParaRPr lang="en-ZA" dirty="0" smtClean="0"/>
          </a:p>
        </p:txBody>
      </p:sp>
      <p:sp>
        <p:nvSpPr>
          <p:cNvPr id="8" name="Text Placeholder 8"/>
          <p:cNvSpPr>
            <a:spLocks noGrp="1"/>
          </p:cNvSpPr>
          <p:nvPr>
            <p:ph type="body" sz="quarter" idx="11" hasCustomPrompt="1"/>
          </p:nvPr>
        </p:nvSpPr>
        <p:spPr>
          <a:xfrm>
            <a:off x="540074" y="332656"/>
            <a:ext cx="8064374" cy="647353"/>
          </a:xfrm>
          <a:prstGeom prst="rect">
            <a:avLst/>
          </a:prstGeom>
        </p:spPr>
        <p:txBody>
          <a:bodyPr>
            <a:noAutofit/>
          </a:bodyPr>
          <a:lstStyle>
            <a:lvl1pPr marL="0" indent="0" algn="l">
              <a:buNone/>
              <a:defRPr sz="2800">
                <a:solidFill>
                  <a:srgbClr val="000000"/>
                </a:solidFill>
              </a:defRPr>
            </a:lvl1pPr>
          </a:lstStyle>
          <a:p>
            <a:pPr lvl="0"/>
            <a:r>
              <a:rPr lang="en-ZA" dirty="0" smtClean="0"/>
              <a:t>SHORT HEADING GOES HERE </a:t>
            </a:r>
            <a:endParaRPr lang="en-ZA" dirty="0"/>
          </a:p>
        </p:txBody>
      </p:sp>
    </p:spTree>
    <p:extLst>
      <p:ext uri="{BB962C8B-B14F-4D97-AF65-F5344CB8AC3E}">
        <p14:creationId xmlns:p14="http://schemas.microsoft.com/office/powerpoint/2010/main" val="258976165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Graph slid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912031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Graph slide 2">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944685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Graph slide 3">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085815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Graph slide 4">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433326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Graph slide 5">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033777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539552" y="548681"/>
            <a:ext cx="8064896" cy="2016223"/>
          </a:xfrm>
          <a:prstGeom prst="rect">
            <a:avLst/>
          </a:prstGeom>
        </p:spPr>
        <p:txBody>
          <a:bodyPr>
            <a:normAutofit/>
          </a:bodyPr>
          <a:lstStyle>
            <a:lvl1pPr marL="0" indent="0">
              <a:buNone/>
              <a:defRPr sz="6000" b="1">
                <a:solidFill>
                  <a:schemeClr val="bg1"/>
                </a:solidFill>
              </a:defRPr>
            </a:lvl1pPr>
          </a:lstStyle>
          <a:p>
            <a:pPr lvl="0"/>
            <a:r>
              <a:rPr lang="en-ZA" sz="6000" dirty="0" smtClean="0"/>
              <a:t>Presentation title inserted here</a:t>
            </a:r>
            <a:endParaRPr lang="en-ZA" dirty="0"/>
          </a:p>
        </p:txBody>
      </p:sp>
      <p:sp>
        <p:nvSpPr>
          <p:cNvPr id="13" name="Text Placeholder 12"/>
          <p:cNvSpPr>
            <a:spLocks noGrp="1"/>
          </p:cNvSpPr>
          <p:nvPr>
            <p:ph type="body" sz="quarter" idx="11" hasCustomPrompt="1"/>
          </p:nvPr>
        </p:nvSpPr>
        <p:spPr>
          <a:xfrm>
            <a:off x="539551" y="2636912"/>
            <a:ext cx="8064897" cy="864096"/>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endParaRPr lang="en-ZA" dirty="0" smtClean="0"/>
          </a:p>
        </p:txBody>
      </p:sp>
      <p:sp>
        <p:nvSpPr>
          <p:cNvPr id="15" name="Text Placeholder 14"/>
          <p:cNvSpPr>
            <a:spLocks noGrp="1"/>
          </p:cNvSpPr>
          <p:nvPr>
            <p:ph type="body" sz="quarter" idx="12" hasCustomPrompt="1"/>
          </p:nvPr>
        </p:nvSpPr>
        <p:spPr>
          <a:xfrm>
            <a:off x="539552" y="3429000"/>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Presenter Name and Surname</a:t>
            </a:r>
            <a:endParaRPr lang="en-ZA" dirty="0" smtClean="0"/>
          </a:p>
        </p:txBody>
      </p:sp>
    </p:spTree>
    <p:extLst>
      <p:ext uri="{BB962C8B-B14F-4D97-AF65-F5344CB8AC3E}">
        <p14:creationId xmlns:p14="http://schemas.microsoft.com/office/powerpoint/2010/main" val="2874014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Graph slide 6">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15615352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Graph slide 7">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GRAPH</a:t>
            </a:r>
            <a:endParaRPr lang="en-ZA" dirty="0"/>
          </a:p>
        </p:txBody>
      </p:sp>
    </p:spTree>
    <p:extLst>
      <p:ext uri="{BB962C8B-B14F-4D97-AF65-F5344CB8AC3E}">
        <p14:creationId xmlns:p14="http://schemas.microsoft.com/office/powerpoint/2010/main" val="34034167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able slide">
    <p:spTree>
      <p:nvGrpSpPr>
        <p:cNvPr id="1" name=""/>
        <p:cNvGrpSpPr/>
        <p:nvPr/>
      </p:nvGrpSpPr>
      <p:grpSpPr>
        <a:xfrm>
          <a:off x="0" y="0"/>
          <a:ext cx="0" cy="0"/>
          <a:chOff x="0" y="0"/>
          <a:chExt cx="0" cy="0"/>
        </a:xfrm>
      </p:grpSpPr>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l">
              <a:buNone/>
              <a:defRPr sz="2800" b="0">
                <a:solidFill>
                  <a:srgbClr val="000000"/>
                </a:solidFill>
              </a:defRPr>
            </a:lvl1pPr>
          </a:lstStyle>
          <a:p>
            <a:pPr lvl="0"/>
            <a:r>
              <a:rPr lang="en-ZA" dirty="0" smtClean="0"/>
              <a:t>GIVE A HEADING TO THIS TABLE</a:t>
            </a:r>
            <a:endParaRPr lang="en-ZA" dirty="0"/>
          </a:p>
        </p:txBody>
      </p:sp>
      <p:sp>
        <p:nvSpPr>
          <p:cNvPr id="5" name="Picture Placeholder 6"/>
          <p:cNvSpPr>
            <a:spLocks noGrp="1"/>
          </p:cNvSpPr>
          <p:nvPr>
            <p:ph type="pic" sz="quarter" idx="10" hasCustomPrompt="1"/>
          </p:nvPr>
        </p:nvSpPr>
        <p:spPr>
          <a:xfrm>
            <a:off x="539552" y="1556792"/>
            <a:ext cx="8064896" cy="3888432"/>
          </a:xfrm>
          <a:prstGeom prst="rect">
            <a:avLst/>
          </a:prstGeom>
        </p:spPr>
        <p:txBody>
          <a:bodyPr/>
          <a:lstStyle>
            <a:lvl1pPr marL="0" indent="0" algn="ctr">
              <a:buNone/>
              <a:defRPr>
                <a:solidFill>
                  <a:srgbClr val="000000"/>
                </a:solidFill>
              </a:defRPr>
            </a:lvl1pPr>
          </a:lstStyle>
          <a:p>
            <a:r>
              <a:rPr lang="en-ZA" dirty="0" smtClean="0"/>
              <a:t>Insert table</a:t>
            </a:r>
            <a:endParaRPr lang="en-ZA" dirty="0"/>
          </a:p>
        </p:txBody>
      </p:sp>
    </p:spTree>
    <p:extLst>
      <p:ext uri="{BB962C8B-B14F-4D97-AF65-F5344CB8AC3E}">
        <p14:creationId xmlns:p14="http://schemas.microsoft.com/office/powerpoint/2010/main" val="3869066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557695"/>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583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 1">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1980234" y="2421384"/>
            <a:ext cx="5184054" cy="863600"/>
          </a:xfrm>
          <a:prstGeom prst="rect">
            <a:avLst/>
          </a:prstGeom>
        </p:spPr>
        <p:txBody>
          <a:bodyPr>
            <a:noAutofit/>
          </a:bodyPr>
          <a:lstStyle>
            <a:lvl1pPr marL="0" indent="0" algn="ctr">
              <a:buNone/>
              <a:defRPr sz="2800" b="0" baseline="0">
                <a:solidFill>
                  <a:schemeClr val="bg1"/>
                </a:solidFill>
              </a:defRPr>
            </a:lvl1pPr>
          </a:lstStyle>
          <a:p>
            <a:pPr lvl="0"/>
            <a:r>
              <a:rPr lang="en-ZA" dirty="0" smtClean="0"/>
              <a:t>THANK YOU</a:t>
            </a:r>
            <a:endParaRPr lang="en-ZA" dirty="0"/>
          </a:p>
        </p:txBody>
      </p:sp>
    </p:spTree>
    <p:extLst>
      <p:ext uri="{BB962C8B-B14F-4D97-AF65-F5344CB8AC3E}">
        <p14:creationId xmlns:p14="http://schemas.microsoft.com/office/powerpoint/2010/main" val="42196497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2" name="Text Placeholder 8"/>
          <p:cNvSpPr>
            <a:spLocks noGrp="1"/>
          </p:cNvSpPr>
          <p:nvPr>
            <p:ph type="body" sz="quarter" idx="11" hasCustomPrompt="1"/>
          </p:nvPr>
        </p:nvSpPr>
        <p:spPr>
          <a:xfrm>
            <a:off x="1980234" y="2421384"/>
            <a:ext cx="5184054" cy="863600"/>
          </a:xfrm>
          <a:prstGeom prst="rect">
            <a:avLst/>
          </a:prstGeom>
        </p:spPr>
        <p:txBody>
          <a:bodyPr>
            <a:noAutofit/>
          </a:bodyPr>
          <a:lstStyle>
            <a:lvl1pPr marL="0" indent="0" algn="ctr">
              <a:buNone/>
              <a:defRPr sz="2800" b="0" baseline="0">
                <a:solidFill>
                  <a:srgbClr val="000000"/>
                </a:solidFill>
              </a:defRPr>
            </a:lvl1pPr>
          </a:lstStyle>
          <a:p>
            <a:pPr lvl="0"/>
            <a:r>
              <a:rPr lang="en-ZA" dirty="0" smtClean="0"/>
              <a:t>THANK YOU</a:t>
            </a:r>
            <a:endParaRPr lang="en-ZA" dirty="0"/>
          </a:p>
        </p:txBody>
      </p:sp>
    </p:spTree>
    <p:extLst>
      <p:ext uri="{BB962C8B-B14F-4D97-AF65-F5344CB8AC3E}">
        <p14:creationId xmlns:p14="http://schemas.microsoft.com/office/powerpoint/2010/main" val="2920237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539551" y="1268760"/>
            <a:ext cx="8064897" cy="72008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Subheading inserted here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endParaRPr lang="en-ZA" dirty="0" smtClean="0"/>
          </a:p>
        </p:txBody>
      </p:sp>
      <p:sp>
        <p:nvSpPr>
          <p:cNvPr id="15" name="Text Placeholder 14"/>
          <p:cNvSpPr>
            <a:spLocks noGrp="1"/>
          </p:cNvSpPr>
          <p:nvPr>
            <p:ph type="body" sz="quarter" idx="12" hasCustomPrompt="1"/>
          </p:nvPr>
        </p:nvSpPr>
        <p:spPr>
          <a:xfrm>
            <a:off x="539552" y="2060848"/>
            <a:ext cx="8064896" cy="576064"/>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Presenter Name and Surname</a:t>
            </a:r>
            <a:endParaRPr lang="en-ZA" dirty="0" smtClean="0"/>
          </a:p>
        </p:txBody>
      </p:sp>
      <p:sp>
        <p:nvSpPr>
          <p:cNvPr id="6" name="Text Placeholder 12"/>
          <p:cNvSpPr>
            <a:spLocks noGrp="1"/>
          </p:cNvSpPr>
          <p:nvPr>
            <p:ph type="body" sz="quarter" idx="13" hasCustomPrompt="1"/>
          </p:nvPr>
        </p:nvSpPr>
        <p:spPr>
          <a:xfrm>
            <a:off x="539552" y="548680"/>
            <a:ext cx="8064896" cy="64807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200" b="1">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Presentation title inserted here</a:t>
            </a:r>
            <a:endParaRPr lang="en-ZA" dirty="0" smtClean="0"/>
          </a:p>
        </p:txBody>
      </p:sp>
    </p:spTree>
    <p:extLst>
      <p:ext uri="{BB962C8B-B14F-4D97-AF65-F5344CB8AC3E}">
        <p14:creationId xmlns:p14="http://schemas.microsoft.com/office/powerpoint/2010/main" val="1327678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ing">
    <p:spTree>
      <p:nvGrpSpPr>
        <p:cNvPr id="1" name=""/>
        <p:cNvGrpSpPr/>
        <p:nvPr/>
      </p:nvGrpSpPr>
      <p:grpSpPr>
        <a:xfrm>
          <a:off x="0" y="0"/>
          <a:ext cx="0" cy="0"/>
          <a:chOff x="0" y="0"/>
          <a:chExt cx="0" cy="0"/>
        </a:xfrm>
      </p:grpSpPr>
      <p:sp>
        <p:nvSpPr>
          <p:cNvPr id="13" name="Text Placeholder 12"/>
          <p:cNvSpPr>
            <a:spLocks noGrp="1"/>
          </p:cNvSpPr>
          <p:nvPr>
            <p:ph type="body" sz="quarter" idx="11" hasCustomPrompt="1"/>
          </p:nvPr>
        </p:nvSpPr>
        <p:spPr>
          <a:xfrm>
            <a:off x="539551" y="2780928"/>
            <a:ext cx="8064897" cy="720080"/>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Description of this section</a:t>
            </a:r>
            <a:endParaRPr lang="en-ZA" dirty="0" smtClean="0"/>
          </a:p>
        </p:txBody>
      </p:sp>
      <p:sp>
        <p:nvSpPr>
          <p:cNvPr id="3" name="Text Placeholder 2"/>
          <p:cNvSpPr>
            <a:spLocks noGrp="1"/>
          </p:cNvSpPr>
          <p:nvPr>
            <p:ph type="body" sz="quarter" idx="14" hasCustomPrompt="1"/>
          </p:nvPr>
        </p:nvSpPr>
        <p:spPr>
          <a:xfrm>
            <a:off x="539552" y="2204864"/>
            <a:ext cx="8064896" cy="504825"/>
          </a:xfrm>
          <a:prstGeom prst="rect">
            <a:avLst/>
          </a:prstGeom>
        </p:spPr>
        <p:txBody>
          <a:bodyPr>
            <a:noAutofit/>
          </a:bodyPr>
          <a:lstStyle>
            <a:lvl1pPr marL="0" indent="0" algn="l">
              <a:buNone/>
              <a:defRPr sz="2400" b="1" baseline="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ZA" dirty="0" smtClean="0"/>
              <a:t>SECTION HEADING</a:t>
            </a:r>
            <a:endParaRPr lang="en-ZA" dirty="0"/>
          </a:p>
        </p:txBody>
      </p:sp>
    </p:spTree>
    <p:extLst>
      <p:ext uri="{BB962C8B-B14F-4D97-AF65-F5344CB8AC3E}">
        <p14:creationId xmlns:p14="http://schemas.microsoft.com/office/powerpoint/2010/main" val="728556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long) 1">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548680"/>
            <a:ext cx="8064896" cy="4824536"/>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baseline="0">
                <a:solidFill>
                  <a:schemeClr val="bg1"/>
                </a:solidFill>
              </a:defRPr>
            </a:lvl1pPr>
            <a:lvl2pPr>
              <a:defRPr>
                <a:solidFill>
                  <a:schemeClr val="bg1"/>
                </a:solidFill>
              </a:defRPr>
            </a:lvl2pPr>
            <a:lvl3pPr>
              <a:defRPr>
                <a:solidFill>
                  <a:schemeClr val="bg1"/>
                </a:solidFill>
              </a:defRPr>
            </a:lvl3pPr>
            <a:lvl4pPr>
              <a:buNone/>
              <a:defRPr>
                <a:solidFill>
                  <a:schemeClr val="bg1"/>
                </a:solidFill>
              </a:defRPr>
            </a:lvl4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LONG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t>
            </a:r>
            <a:r>
              <a:rPr lang="en-US" dirty="0" err="1" smtClean="0"/>
              <a:t>vero</a:t>
            </a:r>
            <a:r>
              <a:rPr lang="en-US" dirty="0" smtClean="0"/>
              <a:t> </a:t>
            </a:r>
            <a:r>
              <a:rPr lang="en-US" dirty="0" err="1" smtClean="0"/>
              <a:t>eos</a:t>
            </a:r>
            <a:r>
              <a:rPr lang="en-US" dirty="0" smtClean="0"/>
              <a:t> et </a:t>
            </a:r>
            <a:r>
              <a:rPr lang="en-US" dirty="0" err="1" smtClean="0"/>
              <a:t>accusam</a:t>
            </a:r>
            <a:r>
              <a:rPr lang="en-US" dirty="0" smtClean="0"/>
              <a:t> et </a:t>
            </a:r>
            <a:r>
              <a:rPr lang="en-US" dirty="0" err="1" smtClean="0"/>
              <a:t>justo</a:t>
            </a:r>
            <a:r>
              <a:rPr lang="en-US" dirty="0" smtClean="0"/>
              <a:t> duo </a:t>
            </a:r>
            <a:r>
              <a:rPr lang="en-US" dirty="0" err="1" smtClean="0"/>
              <a:t>dolores</a:t>
            </a:r>
            <a:r>
              <a:rPr lang="en-US" dirty="0" smtClean="0"/>
              <a:t> et </a:t>
            </a:r>
            <a:r>
              <a:rPr lang="en-US" dirty="0" err="1" smtClean="0"/>
              <a:t>ea</a:t>
            </a:r>
            <a:r>
              <a:rPr lang="en-US" dirty="0" smtClean="0"/>
              <a:t> </a:t>
            </a:r>
            <a:r>
              <a:rPr lang="en-US" dirty="0" err="1" smtClean="0"/>
              <a:t>rebum</a:t>
            </a:r>
            <a:r>
              <a:rPr lang="en-US" dirty="0" smtClean="0"/>
              <a:t>. Stet </a:t>
            </a:r>
            <a:r>
              <a:rPr lang="en-US" dirty="0" err="1" smtClean="0"/>
              <a:t>clita</a:t>
            </a:r>
            <a:r>
              <a:rPr lang="en-US" dirty="0" smtClean="0"/>
              <a:t> </a:t>
            </a:r>
            <a:r>
              <a:rPr lang="en-US" dirty="0" err="1" smtClean="0"/>
              <a:t>kasd</a:t>
            </a:r>
            <a:r>
              <a:rPr lang="en-US" dirty="0" smtClean="0"/>
              <a:t> </a:t>
            </a:r>
            <a:r>
              <a:rPr lang="en-US" dirty="0" err="1" smtClean="0"/>
              <a:t>gubergren</a:t>
            </a:r>
            <a:r>
              <a:rPr lang="en-US" dirty="0" smtClean="0"/>
              <a:t>, no sea </a:t>
            </a:r>
            <a:r>
              <a:rPr lang="en-US" dirty="0" err="1" smtClean="0"/>
              <a:t>takimata</a:t>
            </a:r>
            <a:r>
              <a:rPr lang="en-US" dirty="0" smtClean="0"/>
              <a:t> </a:t>
            </a:r>
            <a:r>
              <a:rPr lang="en-US" dirty="0" err="1" smtClean="0"/>
              <a:t>sanctus</a:t>
            </a:r>
            <a:r>
              <a:rPr lang="en-US" dirty="0" smtClean="0"/>
              <a:t> </a:t>
            </a:r>
            <a:r>
              <a:rPr lang="en-US" dirty="0" err="1" smtClean="0"/>
              <a:t>est</a:t>
            </a:r>
            <a:r>
              <a:rPr lang="en-US" dirty="0" smtClean="0"/>
              <a:t> Lorem ipsum dolor sit </a:t>
            </a:r>
            <a:r>
              <a:rPr lang="en-US" dirty="0" err="1" smtClean="0"/>
              <a:t>amet</a:t>
            </a:r>
            <a:r>
              <a:rPr lang="en-US" dirty="0" smtClean="0"/>
              <a:t>.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88509218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Quote slide (long) 2">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548680"/>
            <a:ext cx="8064896" cy="4824536"/>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LONG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t>
            </a:r>
            <a:r>
              <a:rPr lang="en-US" dirty="0" err="1" smtClean="0"/>
              <a:t>vero</a:t>
            </a:r>
            <a:r>
              <a:rPr lang="en-US" dirty="0" smtClean="0"/>
              <a:t> </a:t>
            </a:r>
            <a:r>
              <a:rPr lang="en-US" dirty="0" err="1" smtClean="0"/>
              <a:t>eos</a:t>
            </a:r>
            <a:r>
              <a:rPr lang="en-US" dirty="0" smtClean="0"/>
              <a:t> et </a:t>
            </a:r>
            <a:r>
              <a:rPr lang="en-US" dirty="0" err="1" smtClean="0"/>
              <a:t>accusam</a:t>
            </a:r>
            <a:r>
              <a:rPr lang="en-US" dirty="0" smtClean="0"/>
              <a:t> et </a:t>
            </a:r>
            <a:r>
              <a:rPr lang="en-US" dirty="0" err="1" smtClean="0"/>
              <a:t>justo</a:t>
            </a:r>
            <a:r>
              <a:rPr lang="en-US" dirty="0" smtClean="0"/>
              <a:t> duo </a:t>
            </a:r>
            <a:r>
              <a:rPr lang="en-US" dirty="0" err="1" smtClean="0"/>
              <a:t>dolores</a:t>
            </a:r>
            <a:r>
              <a:rPr lang="en-US" dirty="0" smtClean="0"/>
              <a:t> et </a:t>
            </a:r>
            <a:r>
              <a:rPr lang="en-US" dirty="0" err="1" smtClean="0"/>
              <a:t>ea</a:t>
            </a:r>
            <a:r>
              <a:rPr lang="en-US" dirty="0" smtClean="0"/>
              <a:t> </a:t>
            </a:r>
            <a:r>
              <a:rPr lang="en-US" dirty="0" err="1" smtClean="0"/>
              <a:t>rebum</a:t>
            </a:r>
            <a:r>
              <a:rPr lang="en-US" dirty="0" smtClean="0"/>
              <a:t>. Stet </a:t>
            </a:r>
            <a:r>
              <a:rPr lang="en-US" dirty="0" err="1" smtClean="0"/>
              <a:t>clita</a:t>
            </a:r>
            <a:r>
              <a:rPr lang="en-US" dirty="0" smtClean="0"/>
              <a:t> </a:t>
            </a:r>
            <a:r>
              <a:rPr lang="en-US" dirty="0" err="1" smtClean="0"/>
              <a:t>kasd</a:t>
            </a:r>
            <a:r>
              <a:rPr lang="en-US" dirty="0" smtClean="0"/>
              <a:t> </a:t>
            </a:r>
            <a:r>
              <a:rPr lang="en-US" dirty="0" err="1" smtClean="0"/>
              <a:t>gubergren</a:t>
            </a:r>
            <a:r>
              <a:rPr lang="en-US" dirty="0" smtClean="0"/>
              <a:t>, no sea </a:t>
            </a:r>
            <a:r>
              <a:rPr lang="en-US" dirty="0" err="1" smtClean="0"/>
              <a:t>takimata</a:t>
            </a:r>
            <a:r>
              <a:rPr lang="en-US" dirty="0" smtClean="0"/>
              <a:t> </a:t>
            </a:r>
            <a:r>
              <a:rPr lang="en-US" dirty="0" err="1" smtClean="0"/>
              <a:t>sanctus</a:t>
            </a:r>
            <a:r>
              <a:rPr lang="en-US" dirty="0" smtClean="0"/>
              <a:t> </a:t>
            </a:r>
            <a:r>
              <a:rPr lang="en-US" dirty="0" err="1" smtClean="0"/>
              <a:t>est</a:t>
            </a:r>
            <a:r>
              <a:rPr lang="en-US" dirty="0" smtClean="0"/>
              <a:t> Lorem ipsum dolor sit </a:t>
            </a:r>
            <a:r>
              <a:rPr lang="en-US" dirty="0" err="1" smtClean="0"/>
              <a:t>amet</a:t>
            </a:r>
            <a:r>
              <a:rPr lang="en-US" dirty="0" smtClean="0"/>
              <a:t>.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100695095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slide (short) 1">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1916832"/>
            <a:ext cx="8064896" cy="172819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SHORT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chemeClr val="bg1"/>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366153867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 slide (short) 2">
    <p:spTree>
      <p:nvGrpSpPr>
        <p:cNvPr id="1" name=""/>
        <p:cNvGrpSpPr/>
        <p:nvPr/>
      </p:nvGrpSpPr>
      <p:grpSpPr>
        <a:xfrm>
          <a:off x="0" y="0"/>
          <a:ext cx="0" cy="0"/>
          <a:chOff x="0" y="0"/>
          <a:chExt cx="0" cy="0"/>
        </a:xfrm>
      </p:grpSpPr>
      <p:sp>
        <p:nvSpPr>
          <p:cNvPr id="6" name="Text Placeholder 12"/>
          <p:cNvSpPr>
            <a:spLocks noGrp="1"/>
          </p:cNvSpPr>
          <p:nvPr>
            <p:ph type="body" sz="quarter" idx="13" hasCustomPrompt="1"/>
          </p:nvPr>
        </p:nvSpPr>
        <p:spPr>
          <a:xfrm>
            <a:off x="539552" y="1916832"/>
            <a:ext cx="8064896" cy="1728192"/>
          </a:xfrm>
          <a:prstGeom prst="rect">
            <a:avLst/>
          </a:prstGeo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500" b="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SHORT QUOTE SLIDE Lorem ipsum dolor sit </a:t>
            </a:r>
            <a:r>
              <a:rPr lang="en-US" dirty="0" err="1" smtClean="0"/>
              <a:t>amet</a:t>
            </a:r>
            <a:r>
              <a:rPr lang="en-US" dirty="0" smtClean="0"/>
              <a:t>, </a:t>
            </a:r>
            <a:r>
              <a:rPr lang="en-US" dirty="0" err="1" smtClean="0"/>
              <a:t>consetetur</a:t>
            </a:r>
            <a:r>
              <a:rPr lang="en-US" dirty="0" smtClean="0"/>
              <a:t> </a:t>
            </a:r>
            <a:r>
              <a:rPr lang="en-US" dirty="0" err="1" smtClean="0"/>
              <a:t>sadipscing</a:t>
            </a:r>
            <a:r>
              <a:rPr lang="en-US" dirty="0" smtClean="0"/>
              <a:t> </a:t>
            </a:r>
            <a:r>
              <a:rPr lang="en-US" dirty="0" err="1" smtClean="0"/>
              <a:t>elitr</a:t>
            </a:r>
            <a:r>
              <a:rPr lang="en-US" dirty="0" smtClean="0"/>
              <a:t>, </a:t>
            </a:r>
            <a:r>
              <a:rPr lang="en-US" dirty="0" err="1" smtClean="0"/>
              <a:t>sed</a:t>
            </a:r>
            <a:r>
              <a:rPr lang="en-US" dirty="0" smtClean="0"/>
              <a:t> </a:t>
            </a:r>
            <a:r>
              <a:rPr lang="en-US" dirty="0" err="1" smtClean="0"/>
              <a:t>diam</a:t>
            </a:r>
            <a:r>
              <a:rPr lang="en-US" dirty="0" smtClean="0"/>
              <a:t> </a:t>
            </a:r>
            <a:r>
              <a:rPr lang="en-US" dirty="0" err="1" smtClean="0"/>
              <a:t>nonumy</a:t>
            </a:r>
            <a:r>
              <a:rPr lang="en-US" dirty="0" smtClean="0"/>
              <a:t> </a:t>
            </a:r>
            <a:r>
              <a:rPr lang="en-US" dirty="0" err="1" smtClean="0"/>
              <a:t>eirmod</a:t>
            </a:r>
            <a:r>
              <a:rPr lang="en-US" dirty="0" smtClean="0"/>
              <a:t> </a:t>
            </a:r>
            <a:r>
              <a:rPr lang="en-US" dirty="0" err="1" smtClean="0"/>
              <a:t>tempor</a:t>
            </a:r>
            <a:r>
              <a:rPr lang="en-US" dirty="0" smtClean="0"/>
              <a:t> </a:t>
            </a:r>
            <a:r>
              <a:rPr lang="en-US" dirty="0" err="1" smtClean="0"/>
              <a:t>invidunt</a:t>
            </a:r>
            <a:r>
              <a:rPr lang="en-US" dirty="0" smtClean="0"/>
              <a:t> </a:t>
            </a:r>
            <a:r>
              <a:rPr lang="en-US" dirty="0" err="1" smtClean="0"/>
              <a:t>ut</a:t>
            </a:r>
            <a:r>
              <a:rPr lang="en-US" dirty="0" smtClean="0"/>
              <a:t> </a:t>
            </a:r>
            <a:r>
              <a:rPr lang="en-US" dirty="0" err="1" smtClean="0"/>
              <a:t>labore</a:t>
            </a:r>
            <a:r>
              <a:rPr lang="en-US" dirty="0" smtClean="0"/>
              <a:t> et </a:t>
            </a:r>
            <a:r>
              <a:rPr lang="en-US" dirty="0" err="1" smtClean="0"/>
              <a:t>dolore</a:t>
            </a:r>
            <a:r>
              <a:rPr lang="en-US" dirty="0" smtClean="0"/>
              <a:t> magna </a:t>
            </a:r>
            <a:r>
              <a:rPr lang="en-US" dirty="0" err="1" smtClean="0"/>
              <a:t>aliquyam</a:t>
            </a:r>
            <a:r>
              <a:rPr lang="en-US" dirty="0" smtClean="0"/>
              <a:t> </a:t>
            </a:r>
            <a:r>
              <a:rPr lang="en-US" dirty="0" err="1" smtClean="0"/>
              <a:t>erat</a:t>
            </a:r>
            <a:r>
              <a:rPr lang="en-US" dirty="0" smtClean="0"/>
              <a:t>, </a:t>
            </a:r>
            <a:r>
              <a:rPr lang="en-US" dirty="0" err="1" smtClean="0"/>
              <a:t>sed</a:t>
            </a:r>
            <a:r>
              <a:rPr lang="en-US" dirty="0" smtClean="0"/>
              <a:t> </a:t>
            </a:r>
            <a:r>
              <a:rPr lang="en-US" dirty="0" err="1" smtClean="0"/>
              <a:t>diam</a:t>
            </a:r>
            <a:r>
              <a:rPr lang="en-US" dirty="0" smtClean="0"/>
              <a:t> </a:t>
            </a:r>
            <a:r>
              <a:rPr lang="en-US" dirty="0" err="1" smtClean="0"/>
              <a:t>voluptua</a:t>
            </a:r>
            <a:r>
              <a:rPr lang="en-US" dirty="0" smtClean="0"/>
              <a:t>. </a:t>
            </a:r>
          </a:p>
        </p:txBody>
      </p:sp>
      <p:sp>
        <p:nvSpPr>
          <p:cNvPr id="3" name="Text Placeholder 2"/>
          <p:cNvSpPr>
            <a:spLocks noGrp="1"/>
          </p:cNvSpPr>
          <p:nvPr>
            <p:ph type="body" sz="quarter" idx="14" hasCustomPrompt="1"/>
          </p:nvPr>
        </p:nvSpPr>
        <p:spPr>
          <a:xfrm>
            <a:off x="539750" y="5804495"/>
            <a:ext cx="8064698" cy="360809"/>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1000">
                <a:solidFill>
                  <a:srgbClr val="000000"/>
                </a:solidFill>
              </a:defRPr>
            </a:lvl1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dirty="0" smtClean="0"/>
              <a:t>Source: Lorem Ipsum Dolor Sit</a:t>
            </a:r>
            <a:endParaRPr lang="en-ZA" dirty="0" smtClean="0"/>
          </a:p>
        </p:txBody>
      </p:sp>
    </p:spTree>
    <p:extLst>
      <p:ext uri="{BB962C8B-B14F-4D97-AF65-F5344CB8AC3E}">
        <p14:creationId xmlns:p14="http://schemas.microsoft.com/office/powerpoint/2010/main" val="6857898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Icon slide 1">
    <p:spTree>
      <p:nvGrpSpPr>
        <p:cNvPr id="1" name=""/>
        <p:cNvGrpSpPr/>
        <p:nvPr/>
      </p:nvGrpSpPr>
      <p:grpSpPr>
        <a:xfrm>
          <a:off x="0" y="0"/>
          <a:ext cx="0" cy="0"/>
          <a:chOff x="0" y="0"/>
          <a:chExt cx="0" cy="0"/>
        </a:xfrm>
      </p:grpSpPr>
      <p:sp>
        <p:nvSpPr>
          <p:cNvPr id="7" name="Picture Placeholder 6"/>
          <p:cNvSpPr>
            <a:spLocks noGrp="1"/>
          </p:cNvSpPr>
          <p:nvPr>
            <p:ph type="pic" sz="quarter" idx="10" hasCustomPrompt="1"/>
          </p:nvPr>
        </p:nvSpPr>
        <p:spPr>
          <a:xfrm>
            <a:off x="2124820" y="1700832"/>
            <a:ext cx="4895452" cy="2520256"/>
          </a:xfrm>
          <a:prstGeom prst="rect">
            <a:avLst/>
          </a:prstGeom>
        </p:spPr>
        <p:txBody>
          <a:bodyPr/>
          <a:lstStyle>
            <a:lvl1pPr marL="0" indent="0" algn="ctr">
              <a:buNone/>
              <a:defRPr>
                <a:solidFill>
                  <a:schemeClr val="bg1"/>
                </a:solidFill>
              </a:defRPr>
            </a:lvl1pPr>
          </a:lstStyle>
          <a:p>
            <a:r>
              <a:rPr lang="en-ZA" dirty="0" smtClean="0"/>
              <a:t>Insert icon(s)</a:t>
            </a:r>
            <a:endParaRPr lang="en-ZA" dirty="0"/>
          </a:p>
        </p:txBody>
      </p:sp>
      <p:sp>
        <p:nvSpPr>
          <p:cNvPr id="9" name="Text Placeholder 8"/>
          <p:cNvSpPr>
            <a:spLocks noGrp="1"/>
          </p:cNvSpPr>
          <p:nvPr>
            <p:ph type="body" sz="quarter" idx="11" hasCustomPrompt="1"/>
          </p:nvPr>
        </p:nvSpPr>
        <p:spPr>
          <a:xfrm>
            <a:off x="540074" y="333375"/>
            <a:ext cx="8064374" cy="863600"/>
          </a:xfrm>
          <a:prstGeom prst="rect">
            <a:avLst/>
          </a:prstGeom>
        </p:spPr>
        <p:txBody>
          <a:bodyPr>
            <a:noAutofit/>
          </a:bodyPr>
          <a:lstStyle>
            <a:lvl1pPr marL="0" indent="0" algn="ctr">
              <a:buNone/>
              <a:defRPr sz="4000">
                <a:solidFill>
                  <a:schemeClr val="bg1"/>
                </a:solidFill>
              </a:defRPr>
            </a:lvl1pPr>
          </a:lstStyle>
          <a:p>
            <a:pPr lvl="0"/>
            <a:r>
              <a:rPr lang="en-ZA" dirty="0" smtClean="0"/>
              <a:t>SHORT HEADING GOES HERE </a:t>
            </a:r>
            <a:endParaRPr lang="en-ZA" dirty="0"/>
          </a:p>
        </p:txBody>
      </p:sp>
      <p:sp>
        <p:nvSpPr>
          <p:cNvPr id="11" name="Text Placeholder 10"/>
          <p:cNvSpPr>
            <a:spLocks noGrp="1"/>
          </p:cNvSpPr>
          <p:nvPr>
            <p:ph type="body" sz="quarter" idx="12" hasCustomPrompt="1"/>
          </p:nvPr>
        </p:nvSpPr>
        <p:spPr>
          <a:xfrm>
            <a:off x="539553" y="4941168"/>
            <a:ext cx="8064894" cy="936625"/>
          </a:xfrm>
          <a:prstGeom prst="rect">
            <a:avLst/>
          </a:prstGeom>
        </p:spPr>
        <p:txBody>
          <a:bodyPr>
            <a:normAutofit/>
          </a:bodyPr>
          <a:lstStyle>
            <a:lvl1pPr marL="0" indent="0" algn="ctr">
              <a:buNone/>
              <a:defRPr sz="2200">
                <a:solidFill>
                  <a:schemeClr val="bg1"/>
                </a:solidFill>
              </a:defRPr>
            </a:lvl1pPr>
          </a:lstStyle>
          <a:p>
            <a:pPr lvl="0"/>
            <a:r>
              <a:rPr lang="en-ZA" dirty="0" smtClean="0"/>
              <a:t>Short description with a xx% goes here</a:t>
            </a:r>
            <a:endParaRPr lang="en-ZA" dirty="0"/>
          </a:p>
        </p:txBody>
      </p:sp>
    </p:spTree>
    <p:extLst>
      <p:ext uri="{BB962C8B-B14F-4D97-AF65-F5344CB8AC3E}">
        <p14:creationId xmlns:p14="http://schemas.microsoft.com/office/powerpoint/2010/main" val="1781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8">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0" y="6200071"/>
            <a:ext cx="9144000" cy="657929"/>
          </a:xfrm>
          <a:prstGeom prst="rect">
            <a:avLst/>
          </a:prstGeom>
        </p:spPr>
      </p:pic>
      <p:sp>
        <p:nvSpPr>
          <p:cNvPr id="5"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ZA" dirty="0"/>
          </a:p>
        </p:txBody>
      </p:sp>
      <p:sp>
        <p:nvSpPr>
          <p:cNvPr id="6"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ZA" dirty="0"/>
          </a:p>
        </p:txBody>
      </p:sp>
    </p:spTree>
    <p:extLst>
      <p:ext uri="{BB962C8B-B14F-4D97-AF65-F5344CB8AC3E}">
        <p14:creationId xmlns:p14="http://schemas.microsoft.com/office/powerpoint/2010/main" val="873703506"/>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7" r:id="rId6"/>
    <p:sldLayoutId id="2147483665" r:id="rId7"/>
    <p:sldLayoutId id="2147483666" r:id="rId8"/>
    <p:sldLayoutId id="2147483660" r:id="rId9"/>
    <p:sldLayoutId id="2147483668" r:id="rId10"/>
    <p:sldLayoutId id="2147483669" r:id="rId11"/>
    <p:sldLayoutId id="2147483670" r:id="rId12"/>
    <p:sldLayoutId id="2147483674" r:id="rId13"/>
    <p:sldLayoutId id="2147483673" r:id="rId14"/>
    <p:sldLayoutId id="2147483671" r:id="rId15"/>
    <p:sldLayoutId id="2147483678" r:id="rId16"/>
    <p:sldLayoutId id="2147483679" r:id="rId17"/>
    <p:sldLayoutId id="2147483680" r:id="rId18"/>
    <p:sldLayoutId id="2147483681" r:id="rId19"/>
    <p:sldLayoutId id="2147483683" r:id="rId20"/>
    <p:sldLayoutId id="2147483684" r:id="rId21"/>
    <p:sldLayoutId id="2147483682" r:id="rId22"/>
    <p:sldLayoutId id="2147483677" r:id="rId23"/>
    <p:sldLayoutId id="2147483672" r:id="rId24"/>
    <p:sldLayoutId id="2147483675" r:id="rId25"/>
    <p:sldLayoutId id="2147483676" r:id="rId26"/>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spcBef>
          <a:spcPct val="20000"/>
        </a:spcBef>
        <a:buFont typeface="Arial" panose="020B0604020202020204" pitchFamily="34" charset="0"/>
        <a:buNone/>
        <a:defRPr sz="25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xml"/><Relationship Id="rId1" Type="http://schemas.openxmlformats.org/officeDocument/2006/relationships/themeOverride" Target="../theme/themeOverride1.xml"/><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hemeOverride" Target="../theme/themeOverride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hyperlink" Target="https://census2021digitalatlas.statssa.gov.za/portal" TargetMode="External"/><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2.png"/><Relationship Id="rId4" Type="http://schemas.openxmlformats.org/officeDocument/2006/relationships/hyperlink" Target="#Menu"/></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3.xml"/><Relationship Id="rId5" Type="http://schemas.openxmlformats.org/officeDocument/2006/relationships/image" Target="../media/image14.png"/><Relationship Id="rId4" Type="http://schemas.openxmlformats.org/officeDocument/2006/relationships/hyperlink" Target="#Survey"/></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Refresh"/><Relationship Id="rId2" Type="http://schemas.openxmlformats.org/officeDocument/2006/relationships/notesSlide" Target="../notesSlides/notesSlide12.xml"/><Relationship Id="rId1" Type="http://schemas.openxmlformats.org/officeDocument/2006/relationships/slideLayout" Target="../slideLayouts/slideLayout2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hyperlink" Target="#Ascendi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3.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3.xml"/><Relationship Id="rId4" Type="http://schemas.openxmlformats.org/officeDocument/2006/relationships/image" Target="../media/image56.pn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4.png"/><Relationship Id="rId1" Type="http://schemas.openxmlformats.org/officeDocument/2006/relationships/slideLayout" Target="../slideLayouts/slideLayout23.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3.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866968"/>
            <a:ext cx="9144000" cy="784830"/>
          </a:xfrm>
          <a:prstGeom prst="rect">
            <a:avLst/>
          </a:prstGeom>
          <a:noFill/>
        </p:spPr>
        <p:txBody>
          <a:bodyPr wrap="square" rtlCol="0">
            <a:spAutoFit/>
          </a:bodyPr>
          <a:lstStyle/>
          <a:p>
            <a:pPr algn="ctr"/>
            <a:r>
              <a:rPr lang="en-ZA" sz="4500" b="1" dirty="0" smtClean="0">
                <a:latin typeface="Tahoma" panose="020B0604030504040204" pitchFamily="34" charset="0"/>
                <a:ea typeface="Tahoma" panose="020B0604030504040204" pitchFamily="34" charset="0"/>
                <a:cs typeface="Tahoma" panose="020B0604030504040204" pitchFamily="34" charset="0"/>
              </a:rPr>
              <a:t>Census 2021</a:t>
            </a:r>
            <a:endParaRPr lang="en-ZA" sz="4500" b="1" dirty="0">
              <a:latin typeface="Tahoma" panose="020B0604030504040204" pitchFamily="34" charset="0"/>
              <a:ea typeface="Tahoma" panose="020B0604030504040204" pitchFamily="34" charset="0"/>
              <a:cs typeface="Tahoma" panose="020B0604030504040204" pitchFamily="34" charset="0"/>
            </a:endParaRPr>
          </a:p>
        </p:txBody>
      </p:sp>
      <p:sp>
        <p:nvSpPr>
          <p:cNvPr id="3" name="Rectangle 2"/>
          <p:cNvSpPr/>
          <p:nvPr/>
        </p:nvSpPr>
        <p:spPr>
          <a:xfrm>
            <a:off x="0" y="1932650"/>
            <a:ext cx="9144000" cy="1569660"/>
          </a:xfrm>
          <a:prstGeom prst="rect">
            <a:avLst/>
          </a:prstGeom>
          <a:noFill/>
          <a:ln>
            <a:solidFill>
              <a:schemeClr val="accent1"/>
            </a:solidFill>
          </a:ln>
        </p:spPr>
        <p:txBody>
          <a:bodyPr wrap="square">
            <a:spAutoFit/>
          </a:bodyPr>
          <a:lstStyle/>
          <a:p>
            <a:pPr marL="114300" algn="ctr">
              <a:lnSpc>
                <a:spcPct val="150000"/>
              </a:lnSpc>
            </a:pPr>
            <a:r>
              <a:rPr lang="en-GB" sz="3200" b="1" dirty="0"/>
              <a:t>Work Assignments</a:t>
            </a:r>
            <a:r>
              <a:rPr lang="en-GB" sz="3000" b="1" dirty="0" smtClean="0"/>
              <a:t>, </a:t>
            </a:r>
            <a:r>
              <a:rPr lang="en-US" sz="3200" b="1" dirty="0" smtClean="0"/>
              <a:t>Mobile Application and </a:t>
            </a:r>
            <a:r>
              <a:rPr lang="en-GB" sz="3200" b="1" dirty="0" smtClean="0"/>
              <a:t>Dashboard</a:t>
            </a:r>
            <a:endParaRPr lang="en-GB" sz="3200" dirty="0"/>
          </a:p>
        </p:txBody>
      </p:sp>
      <p:sp>
        <p:nvSpPr>
          <p:cNvPr id="6" name="Rectangle 5"/>
          <p:cNvSpPr/>
          <p:nvPr/>
        </p:nvSpPr>
        <p:spPr>
          <a:xfrm>
            <a:off x="0" y="3645024"/>
            <a:ext cx="9144000" cy="1891287"/>
          </a:xfrm>
          <a:prstGeom prst="rect">
            <a:avLst/>
          </a:prstGeom>
        </p:spPr>
        <p:txBody>
          <a:bodyPr wrap="square">
            <a:spAutoFit/>
          </a:bodyPr>
          <a:lstStyle/>
          <a:p>
            <a:pPr algn="ctr">
              <a:lnSpc>
                <a:spcPct val="150000"/>
              </a:lnSpc>
            </a:pPr>
            <a:r>
              <a:rPr lang="en-GB" sz="2000" b="1" dirty="0"/>
              <a:t>Presenter: </a:t>
            </a:r>
            <a:r>
              <a:rPr lang="en-ZA" sz="2000" b="1" dirty="0" smtClean="0"/>
              <a:t>Shonisani Maranda</a:t>
            </a:r>
          </a:p>
          <a:p>
            <a:pPr algn="ctr">
              <a:lnSpc>
                <a:spcPct val="150000"/>
              </a:lnSpc>
            </a:pPr>
            <a:r>
              <a:rPr lang="en-GB" sz="2000" b="1" dirty="0" smtClean="0"/>
              <a:t>Senior GIS Officer</a:t>
            </a:r>
          </a:p>
          <a:p>
            <a:pPr algn="ctr">
              <a:lnSpc>
                <a:spcPct val="150000"/>
              </a:lnSpc>
            </a:pPr>
            <a:r>
              <a:rPr lang="en-GB" sz="2000" b="1" dirty="0" smtClean="0"/>
              <a:t>Statistics South Africa</a:t>
            </a:r>
            <a:endParaRPr lang="en-ZA" sz="2000" b="1" dirty="0" smtClean="0"/>
          </a:p>
          <a:p>
            <a:pPr algn="ctr">
              <a:lnSpc>
                <a:spcPct val="150000"/>
              </a:lnSpc>
            </a:pPr>
            <a:r>
              <a:rPr lang="en-GB" sz="2000" b="1" dirty="0" smtClean="0"/>
              <a:t>Date</a:t>
            </a:r>
            <a:r>
              <a:rPr lang="en-GB" sz="2000" b="1" dirty="0"/>
              <a:t>: </a:t>
            </a:r>
            <a:r>
              <a:rPr lang="en-GB" sz="2000" b="1" dirty="0" smtClean="0"/>
              <a:t>09</a:t>
            </a:r>
            <a:r>
              <a:rPr lang="en-GB" sz="2000" b="1" dirty="0" smtClean="0"/>
              <a:t> </a:t>
            </a:r>
            <a:r>
              <a:rPr lang="en-GB" sz="2000" b="1" dirty="0" smtClean="0"/>
              <a:t>October 2020</a:t>
            </a:r>
            <a:endParaRPr lang="en-ZA" sz="2000" dirty="0"/>
          </a:p>
        </p:txBody>
      </p:sp>
    </p:spTree>
    <p:extLst>
      <p:ext uri="{BB962C8B-B14F-4D97-AF65-F5344CB8AC3E}">
        <p14:creationId xmlns:p14="http://schemas.microsoft.com/office/powerpoint/2010/main" val="273006014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89"/>
            <a:ext cx="6732240" cy="523220"/>
          </a:xfrm>
          <a:prstGeom prst="rect">
            <a:avLst/>
          </a:prstGeom>
          <a:noFill/>
        </p:spPr>
        <p:txBody>
          <a:bodyPr wrap="square" rtlCol="0">
            <a:spAutoFit/>
          </a:bodyPr>
          <a:lstStyle/>
          <a:p>
            <a:r>
              <a:rPr lang="en-ZA" sz="2800" b="1" dirty="0" smtClean="0">
                <a:solidFill>
                  <a:schemeClr val="bg2"/>
                </a:solidFill>
                <a:ea typeface="Tahoma" panose="020B0604030504040204" pitchFamily="34" charset="0"/>
                <a:cs typeface="Arial" panose="020B0604020202020204" pitchFamily="34" charset="0"/>
              </a:rPr>
              <a:t>Concepts and definitions</a:t>
            </a:r>
            <a:endParaRPr lang="en-ZA" sz="2800" b="1" dirty="0">
              <a:solidFill>
                <a:schemeClr val="bg2"/>
              </a:solidFill>
              <a:ea typeface="Tahoma" panose="020B0604030504040204" pitchFamily="34" charset="0"/>
              <a:cs typeface="Arial" panose="020B0604020202020204" pitchFamily="34" charset="0"/>
            </a:endParaRPr>
          </a:p>
        </p:txBody>
      </p:sp>
      <p:sp>
        <p:nvSpPr>
          <p:cNvPr id="7" name="Rectangle 6"/>
          <p:cNvSpPr/>
          <p:nvPr/>
        </p:nvSpPr>
        <p:spPr>
          <a:xfrm>
            <a:off x="71120" y="770463"/>
            <a:ext cx="9032240" cy="3485570"/>
          </a:xfrm>
          <a:prstGeom prst="rect">
            <a:avLst/>
          </a:prstGeom>
          <a:solidFill>
            <a:schemeClr val="bg1"/>
          </a:solidFill>
        </p:spPr>
        <p:txBody>
          <a:bodyPr wrap="square">
            <a:spAutoFit/>
          </a:bodyPr>
          <a:lstStyle/>
          <a:p>
            <a:pPr marL="342900" indent="-342900">
              <a:lnSpc>
                <a:spcPct val="150000"/>
              </a:lnSpc>
              <a:buFont typeface="Wingdings" panose="05000000000000000000" pitchFamily="2" charset="2"/>
              <a:buChar char="q"/>
            </a:pPr>
            <a:r>
              <a:rPr lang="en-ZA" sz="2100" b="1" dirty="0" smtClean="0">
                <a:latin typeface="Arial" panose="020B0604020202020204" pitchFamily="34" charset="0"/>
                <a:cs typeface="Arial" panose="020B0604020202020204" pitchFamily="34" charset="0"/>
              </a:rPr>
              <a:t>Unpack </a:t>
            </a:r>
            <a:r>
              <a:rPr lang="en-ZA" sz="2100" b="1" dirty="0">
                <a:latin typeface="Arial" panose="020B0604020202020204" pitchFamily="34" charset="0"/>
                <a:cs typeface="Arial" panose="020B0604020202020204" pitchFamily="34" charset="0"/>
              </a:rPr>
              <a:t>S</a:t>
            </a:r>
            <a:r>
              <a:rPr lang="en-ZA" sz="2100" b="1" dirty="0" smtClean="0">
                <a:latin typeface="Arial" panose="020B0604020202020204" pitchFamily="34" charset="0"/>
                <a:cs typeface="Arial" panose="020B0604020202020204" pitchFamily="34" charset="0"/>
              </a:rPr>
              <a:t>tatus </a:t>
            </a:r>
            <a:r>
              <a:rPr lang="en-ZA" sz="2100" dirty="0" smtClean="0">
                <a:latin typeface="Arial" panose="020B0604020202020204" pitchFamily="34" charset="0"/>
                <a:cs typeface="Arial" panose="020B0604020202020204" pitchFamily="34" charset="0"/>
              </a:rPr>
              <a:t>is a process of indicating the </a:t>
            </a:r>
            <a:r>
              <a:rPr lang="en-ZA" sz="2100" dirty="0">
                <a:latin typeface="Arial" panose="020B0604020202020204" pitchFamily="34" charset="0"/>
                <a:cs typeface="Arial" panose="020B0604020202020204" pitchFamily="34" charset="0"/>
              </a:rPr>
              <a:t>progress made </a:t>
            </a:r>
            <a:r>
              <a:rPr lang="en-ZA" sz="2100" dirty="0" smtClean="0">
                <a:latin typeface="Arial" panose="020B0604020202020204" pitchFamily="34" charset="0"/>
                <a:cs typeface="Arial" panose="020B0604020202020204" pitchFamily="34" charset="0"/>
              </a:rPr>
              <a:t>on the recording of Dwelling Units (DU) and other </a:t>
            </a:r>
            <a:r>
              <a:rPr lang="en-ZA" sz="2100" dirty="0">
                <a:latin typeface="Arial" panose="020B0604020202020204" pitchFamily="34" charset="0"/>
                <a:cs typeface="Arial" panose="020B0604020202020204" pitchFamily="34" charset="0"/>
              </a:rPr>
              <a:t>structures </a:t>
            </a:r>
            <a:r>
              <a:rPr lang="en-ZA" sz="2100" dirty="0" smtClean="0">
                <a:latin typeface="Arial" panose="020B0604020202020204" pitchFamily="34" charset="0"/>
                <a:cs typeface="Arial" panose="020B0604020202020204" pitchFamily="34" charset="0"/>
              </a:rPr>
              <a:t>found at the </a:t>
            </a:r>
            <a:r>
              <a:rPr lang="en-ZA" sz="2100" dirty="0">
                <a:latin typeface="Arial" panose="020B0604020202020204" pitchFamily="34" charset="0"/>
                <a:cs typeface="Arial" panose="020B0604020202020204" pitchFamily="34" charset="0"/>
              </a:rPr>
              <a:t>geo </a:t>
            </a:r>
            <a:r>
              <a:rPr lang="en-ZA" sz="2100" dirty="0" smtClean="0">
                <a:latin typeface="Arial" panose="020B0604020202020204" pitchFamily="34" charset="0"/>
                <a:cs typeface="Arial" panose="020B0604020202020204" pitchFamily="34" charset="0"/>
              </a:rPr>
              <a:t>point. </a:t>
            </a:r>
            <a:r>
              <a:rPr lang="en-ZA" sz="2100" b="1" dirty="0" smtClean="0"/>
              <a:t>	</a:t>
            </a:r>
            <a:r>
              <a:rPr lang="en-ZA" sz="2100" dirty="0" smtClean="0"/>
              <a:t>			</a:t>
            </a:r>
          </a:p>
          <a:p>
            <a:pPr marL="342900" indent="-342900">
              <a:lnSpc>
                <a:spcPct val="150000"/>
              </a:lnSpc>
              <a:buFont typeface="Wingdings" panose="05000000000000000000" pitchFamily="2" charset="2"/>
              <a:buChar char="q"/>
            </a:pPr>
            <a:r>
              <a:rPr lang="en-ZA" sz="2100" b="1" dirty="0" smtClean="0">
                <a:latin typeface="Arial" panose="020B0604020202020204" pitchFamily="34" charset="0"/>
                <a:cs typeface="Arial" panose="020B0604020202020204" pitchFamily="34" charset="0"/>
              </a:rPr>
              <a:t>GIF </a:t>
            </a:r>
            <a:r>
              <a:rPr lang="en-ZA" sz="2100" b="1" dirty="0">
                <a:latin typeface="Arial" panose="020B0604020202020204" pitchFamily="34" charset="0"/>
                <a:cs typeface="Arial" panose="020B0604020202020204" pitchFamily="34" charset="0"/>
              </a:rPr>
              <a:t>S</a:t>
            </a:r>
            <a:r>
              <a:rPr lang="en-ZA" sz="2100" b="1" dirty="0" smtClean="0">
                <a:latin typeface="Arial" panose="020B0604020202020204" pitchFamily="34" charset="0"/>
                <a:cs typeface="Arial" panose="020B0604020202020204" pitchFamily="34" charset="0"/>
              </a:rPr>
              <a:t>tatus</a:t>
            </a:r>
            <a:r>
              <a:rPr lang="en-ZA" sz="2100" dirty="0" smtClean="0">
                <a:latin typeface="Arial" panose="020B0604020202020204" pitchFamily="34" charset="0"/>
                <a:cs typeface="Arial" panose="020B0604020202020204" pitchFamily="34" charset="0"/>
              </a:rPr>
              <a:t> </a:t>
            </a:r>
            <a:r>
              <a:rPr lang="en-ZA" sz="2100" dirty="0">
                <a:latin typeface="Arial" panose="020B0604020202020204" pitchFamily="34" charset="0"/>
                <a:cs typeface="Arial" panose="020B0604020202020204" pitchFamily="34" charset="0"/>
              </a:rPr>
              <a:t>is a process of indicating the progress made on</a:t>
            </a:r>
            <a:r>
              <a:rPr lang="en-ZA" sz="2100" dirty="0" smtClean="0">
                <a:latin typeface="Arial" panose="020B0604020202020204" pitchFamily="34" charset="0"/>
                <a:cs typeface="Arial" panose="020B0604020202020204" pitchFamily="34" charset="0"/>
              </a:rPr>
              <a:t> geo </a:t>
            </a:r>
            <a:r>
              <a:rPr lang="en-ZA" sz="2100" smtClean="0">
                <a:latin typeface="Arial" panose="020B0604020202020204" pitchFamily="34" charset="0"/>
                <a:cs typeface="Arial" panose="020B0604020202020204" pitchFamily="34" charset="0"/>
              </a:rPr>
              <a:t>point from Untouched to </a:t>
            </a:r>
            <a:r>
              <a:rPr lang="en-ZA" sz="2100" dirty="0" smtClean="0">
                <a:latin typeface="Arial" panose="020B0604020202020204" pitchFamily="34" charset="0"/>
                <a:cs typeface="Arial" panose="020B0604020202020204" pitchFamily="34" charset="0"/>
              </a:rPr>
              <a:t>In-Progress or Completed. </a:t>
            </a:r>
          </a:p>
          <a:p>
            <a:pPr marL="342900" indent="-342900">
              <a:lnSpc>
                <a:spcPct val="150000"/>
              </a:lnSpc>
              <a:buFont typeface="Wingdings" panose="05000000000000000000" pitchFamily="2" charset="2"/>
              <a:buChar char="q"/>
            </a:pPr>
            <a:r>
              <a:rPr lang="en-ZA" sz="2100" b="1" dirty="0" smtClean="0">
                <a:latin typeface="Arial" panose="020B0604020202020204" pitchFamily="34" charset="0"/>
                <a:cs typeface="Arial" panose="020B0604020202020204" pitchFamily="34" charset="0"/>
              </a:rPr>
              <a:t>Contact Status </a:t>
            </a:r>
            <a:r>
              <a:rPr lang="en-ZA" sz="2100" dirty="0" smtClean="0">
                <a:latin typeface="Arial" panose="020B0604020202020204" pitchFamily="34" charset="0"/>
                <a:cs typeface="Arial" panose="020B0604020202020204" pitchFamily="34" charset="0"/>
              </a:rPr>
              <a:t>– Nature of contact between the Fieldworker and Respondent: Refusal, Access Pending and Access Granted.</a:t>
            </a:r>
            <a:endParaRPr lang="en-ZA" sz="2100" dirty="0">
              <a:latin typeface="Arial" panose="020B0604020202020204" pitchFamily="34" charset="0"/>
              <a:cs typeface="Arial" panose="020B0604020202020204" pitchFamily="34" charset="0"/>
            </a:endParaRPr>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spTree>
    <p:extLst>
      <p:ext uri="{BB962C8B-B14F-4D97-AF65-F5344CB8AC3E}">
        <p14:creationId xmlns:p14="http://schemas.microsoft.com/office/powerpoint/2010/main" val="3460221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0" y="0"/>
            <a:ext cx="3131840" cy="1015663"/>
          </a:xfrm>
          <a:prstGeom prst="rect">
            <a:avLst/>
          </a:prstGeom>
        </p:spPr>
        <p:txBody>
          <a:bodyPr wrap="square">
            <a:spAutoFit/>
          </a:bodyPr>
          <a:lstStyle/>
          <a:p>
            <a:pPr algn="ctr">
              <a:spcBef>
                <a:spcPct val="20000"/>
              </a:spcBef>
            </a:pPr>
            <a:r>
              <a:rPr lang="en-US" sz="2800" b="1" dirty="0" smtClean="0">
                <a:solidFill>
                  <a:schemeClr val="bg1"/>
                </a:solidFill>
              </a:rPr>
              <a:t>  Initializing…. </a:t>
            </a:r>
            <a:r>
              <a:rPr lang="en-US" sz="3200" b="1" dirty="0" smtClean="0">
                <a:solidFill>
                  <a:schemeClr val="bg1"/>
                </a:solidFill>
              </a:rPr>
              <a:t>Screen</a:t>
            </a:r>
            <a:endParaRPr lang="en-US" sz="3200" b="1" dirty="0">
              <a:solidFill>
                <a:schemeClr val="bg1"/>
              </a:solidFill>
            </a:endParaRPr>
          </a:p>
        </p:txBody>
      </p:sp>
      <p:pic>
        <p:nvPicPr>
          <p:cNvPr id="8" name="Picture 7"/>
          <p:cNvPicPr/>
          <p:nvPr/>
        </p:nvPicPr>
        <p:blipFill>
          <a:blip r:embed="rId4"/>
          <a:stretch>
            <a:fillRect/>
          </a:stretch>
        </p:blipFill>
        <p:spPr>
          <a:xfrm>
            <a:off x="2411760" y="1330130"/>
            <a:ext cx="1800200" cy="1656184"/>
          </a:xfrm>
          <a:prstGeom prst="rect">
            <a:avLst/>
          </a:prstGeom>
          <a:ln>
            <a:solidFill>
              <a:schemeClr val="tx1"/>
            </a:solidFill>
          </a:ln>
        </p:spPr>
      </p:pic>
      <p:pic>
        <p:nvPicPr>
          <p:cNvPr id="10" name="Picture 9"/>
          <p:cNvPicPr/>
          <p:nvPr/>
        </p:nvPicPr>
        <p:blipFill rotWithShape="1">
          <a:blip r:embed="rId5"/>
          <a:srcRect l="21718" t="15278" r="60531" b="65999"/>
          <a:stretch/>
        </p:blipFill>
        <p:spPr bwMode="auto">
          <a:xfrm>
            <a:off x="1394912" y="3477042"/>
            <a:ext cx="5184576" cy="211219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4" name="TextBox 3"/>
          <p:cNvSpPr txBox="1"/>
          <p:nvPr/>
        </p:nvSpPr>
        <p:spPr>
          <a:xfrm>
            <a:off x="323528" y="764704"/>
            <a:ext cx="6192688" cy="369332"/>
          </a:xfrm>
          <a:prstGeom prst="rect">
            <a:avLst/>
          </a:prstGeom>
          <a:noFill/>
        </p:spPr>
        <p:txBody>
          <a:bodyPr wrap="square" rtlCol="0">
            <a:spAutoFit/>
          </a:bodyPr>
          <a:lstStyle/>
          <a:p>
            <a:r>
              <a:rPr lang="en-GB" dirty="0"/>
              <a:t>The </a:t>
            </a:r>
            <a:r>
              <a:rPr lang="en-GB" b="1" dirty="0"/>
              <a:t>Survey 123 for ArcGIS </a:t>
            </a:r>
            <a:r>
              <a:rPr lang="en-GB" dirty="0"/>
              <a:t>Mobile Solution initializes.</a:t>
            </a:r>
            <a:endParaRPr lang="en-ZA" dirty="0"/>
          </a:p>
        </p:txBody>
      </p:sp>
      <p:sp>
        <p:nvSpPr>
          <p:cNvPr id="5" name="TextBox 4"/>
          <p:cNvSpPr txBox="1"/>
          <p:nvPr/>
        </p:nvSpPr>
        <p:spPr>
          <a:xfrm>
            <a:off x="611560" y="3068960"/>
            <a:ext cx="6912768" cy="369332"/>
          </a:xfrm>
          <a:prstGeom prst="rect">
            <a:avLst/>
          </a:prstGeom>
          <a:noFill/>
        </p:spPr>
        <p:txBody>
          <a:bodyPr wrap="square" rtlCol="0">
            <a:spAutoFit/>
          </a:bodyPr>
          <a:lstStyle/>
          <a:p>
            <a:r>
              <a:rPr lang="en-GB" dirty="0"/>
              <a:t>The </a:t>
            </a:r>
            <a:r>
              <a:rPr lang="en-GB" b="1" dirty="0"/>
              <a:t>My Surveys </a:t>
            </a:r>
            <a:r>
              <a:rPr lang="en-GB" dirty="0"/>
              <a:t>window is displayed with the Census </a:t>
            </a:r>
            <a:r>
              <a:rPr lang="en-GB" dirty="0" smtClean="0"/>
              <a:t>2021</a:t>
            </a:r>
            <a:endParaRPr lang="en-ZA" dirty="0"/>
          </a:p>
        </p:txBody>
      </p:sp>
      <p:grpSp>
        <p:nvGrpSpPr>
          <p:cNvPr id="15" name="Group 14"/>
          <p:cNvGrpSpPr/>
          <p:nvPr/>
        </p:nvGrpSpPr>
        <p:grpSpPr>
          <a:xfrm>
            <a:off x="6300192" y="3399362"/>
            <a:ext cx="2825169" cy="1542709"/>
            <a:chOff x="6300192" y="3399362"/>
            <a:chExt cx="2825169" cy="1542709"/>
          </a:xfrm>
        </p:grpSpPr>
        <p:sp>
          <p:nvSpPr>
            <p:cNvPr id="6" name="TextBox 5"/>
            <p:cNvSpPr txBox="1"/>
            <p:nvPr/>
          </p:nvSpPr>
          <p:spPr>
            <a:xfrm>
              <a:off x="7055131" y="3464743"/>
              <a:ext cx="2070230" cy="1477328"/>
            </a:xfrm>
            <a:prstGeom prst="rect">
              <a:avLst/>
            </a:prstGeom>
            <a:noFill/>
          </p:spPr>
          <p:txBody>
            <a:bodyPr wrap="square" rtlCol="0">
              <a:spAutoFit/>
            </a:bodyPr>
            <a:lstStyle/>
            <a:p>
              <a:r>
                <a:rPr lang="en-GB" dirty="0"/>
                <a:t>Tap the </a:t>
              </a:r>
              <a:r>
                <a:rPr lang="en-GB" dirty="0" smtClean="0"/>
                <a:t>More options at </a:t>
              </a:r>
              <a:r>
                <a:rPr lang="en-GB" dirty="0"/>
                <a:t>the top right section of the My Surveys window. </a:t>
              </a:r>
              <a:endParaRPr lang="en-ZA" dirty="0"/>
            </a:p>
          </p:txBody>
        </p:sp>
        <p:sp>
          <p:nvSpPr>
            <p:cNvPr id="18" name="Oval 17"/>
            <p:cNvSpPr/>
            <p:nvPr/>
          </p:nvSpPr>
          <p:spPr>
            <a:xfrm>
              <a:off x="6300192" y="3399362"/>
              <a:ext cx="360040" cy="4380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67611622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23529" y="-19455"/>
            <a:ext cx="1656184" cy="523220"/>
          </a:xfrm>
          <a:prstGeom prst="rect">
            <a:avLst/>
          </a:prstGeom>
        </p:spPr>
        <p:txBody>
          <a:bodyPr wrap="square">
            <a:spAutoFit/>
          </a:bodyPr>
          <a:lstStyle/>
          <a:p>
            <a:pPr algn="ctr">
              <a:spcBef>
                <a:spcPct val="20000"/>
              </a:spcBef>
            </a:pPr>
            <a:r>
              <a:rPr lang="en-US" sz="2800" b="1" dirty="0" smtClean="0">
                <a:solidFill>
                  <a:schemeClr val="bg1"/>
                </a:solidFill>
              </a:rPr>
              <a:t>Sign in</a:t>
            </a:r>
            <a:endParaRPr lang="en-US" sz="2800" b="1" dirty="0">
              <a:solidFill>
                <a:schemeClr val="bg1"/>
              </a:solidFill>
            </a:endParaRPr>
          </a:p>
        </p:txBody>
      </p:sp>
      <p:sp>
        <p:nvSpPr>
          <p:cNvPr id="3" name="TextBox 2"/>
          <p:cNvSpPr txBox="1"/>
          <p:nvPr/>
        </p:nvSpPr>
        <p:spPr>
          <a:xfrm>
            <a:off x="179512" y="692696"/>
            <a:ext cx="8964488" cy="646331"/>
          </a:xfrm>
          <a:prstGeom prst="rect">
            <a:avLst/>
          </a:prstGeom>
          <a:noFill/>
        </p:spPr>
        <p:txBody>
          <a:bodyPr wrap="square" rtlCol="0">
            <a:spAutoFit/>
          </a:bodyPr>
          <a:lstStyle/>
          <a:p>
            <a:r>
              <a:rPr lang="en-GB" dirty="0"/>
              <a:t>Then, “your device is online” pane is </a:t>
            </a:r>
            <a:r>
              <a:rPr lang="en-GB" dirty="0" smtClean="0"/>
              <a:t>displayed</a:t>
            </a:r>
            <a:endParaRPr lang="en-GB" dirty="0"/>
          </a:p>
          <a:p>
            <a:endParaRPr lang="en-GB" dirty="0"/>
          </a:p>
        </p:txBody>
      </p:sp>
      <p:pic>
        <p:nvPicPr>
          <p:cNvPr id="13" name="Picture 12"/>
          <p:cNvPicPr/>
          <p:nvPr/>
        </p:nvPicPr>
        <p:blipFill rotWithShape="1">
          <a:blip r:embed="rId4"/>
          <a:srcRect l="62453"/>
          <a:stretch/>
        </p:blipFill>
        <p:spPr bwMode="auto">
          <a:xfrm>
            <a:off x="2123728" y="1772816"/>
            <a:ext cx="5112568" cy="352839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TextBox 4"/>
          <p:cNvSpPr txBox="1"/>
          <p:nvPr/>
        </p:nvSpPr>
        <p:spPr>
          <a:xfrm>
            <a:off x="179512" y="969695"/>
            <a:ext cx="5256584" cy="369332"/>
          </a:xfrm>
          <a:prstGeom prst="rect">
            <a:avLst/>
          </a:prstGeom>
          <a:noFill/>
        </p:spPr>
        <p:txBody>
          <a:bodyPr wrap="square" rtlCol="0">
            <a:spAutoFit/>
          </a:bodyPr>
          <a:lstStyle/>
          <a:p>
            <a:r>
              <a:rPr lang="en-GB" dirty="0"/>
              <a:t>Tap the </a:t>
            </a:r>
            <a:r>
              <a:rPr lang="en-GB" b="1" dirty="0"/>
              <a:t>Sign in</a:t>
            </a:r>
            <a:r>
              <a:rPr lang="en-GB" dirty="0"/>
              <a:t>, button from the My Surveys window.</a:t>
            </a:r>
            <a:endParaRPr lang="en-ZA" dirty="0"/>
          </a:p>
        </p:txBody>
      </p:sp>
      <p:sp>
        <p:nvSpPr>
          <p:cNvPr id="4" name="Rectangle 3"/>
          <p:cNvSpPr/>
          <p:nvPr/>
        </p:nvSpPr>
        <p:spPr>
          <a:xfrm>
            <a:off x="3635896" y="2564904"/>
            <a:ext cx="2088232" cy="504056"/>
          </a:xfrm>
          <a:prstGeom prst="rect">
            <a:avLst/>
          </a:prstGeom>
          <a:noFill/>
          <a:ln w="1016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3527994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692696"/>
            <a:ext cx="7632848"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Sign in</a:t>
            </a:r>
            <a:r>
              <a:rPr lang="en-ZA" dirty="0">
                <a:latin typeface="Calibri" panose="020F0502020204030204" pitchFamily="34" charset="0"/>
                <a:ea typeface="Times New Roman" panose="02020603050405020304" pitchFamily="18" charset="0"/>
                <a:cs typeface="Times New Roman" panose="02020603050405020304" pitchFamily="18" charset="0"/>
              </a:rPr>
              <a:t>, to ArcGIS Enterprise </a:t>
            </a:r>
            <a:r>
              <a:rPr lang="en-ZA"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a:t>
            </a:r>
            <a:r>
              <a:rPr lang="en-ZA" b="1" u="sng" dirty="0">
                <a:solidFill>
                  <a:srgbClr val="000000"/>
                </a:solidFill>
                <a:highlight>
                  <a:srgbClr val="FFFF00"/>
                </a:highlight>
                <a:latin typeface="Calibri" panose="020F0502020204030204" pitchFamily="34" charset="0"/>
                <a:ea typeface="Times New Roman" panose="02020603050405020304" pitchFamily="18" charset="0"/>
                <a:cs typeface="Times New Roman" panose="02020603050405020304" pitchFamily="18" charset="0"/>
                <a:hlinkClick r:id="rId3"/>
              </a:rPr>
              <a:t>https://census2021digitalatlas.statssa.gov.za/portal</a:t>
            </a:r>
            <a:r>
              <a:rPr lang="en-ZA"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a:t>
            </a:r>
            <a:endParaRPr lang="en-ZA"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a:blip r:embed="rId4"/>
          <a:stretch>
            <a:fillRect/>
          </a:stretch>
        </p:blipFill>
        <p:spPr>
          <a:xfrm>
            <a:off x="323528" y="1339026"/>
            <a:ext cx="6480720" cy="4361899"/>
          </a:xfrm>
          <a:prstGeom prst="rect">
            <a:avLst/>
          </a:prstGeom>
          <a:ln>
            <a:solidFill>
              <a:schemeClr val="tx1"/>
            </a:solidFill>
          </a:ln>
        </p:spPr>
      </p:pic>
      <p:sp>
        <p:nvSpPr>
          <p:cNvPr id="5" name="Rectangle 4"/>
          <p:cNvSpPr/>
          <p:nvPr/>
        </p:nvSpPr>
        <p:spPr>
          <a:xfrm>
            <a:off x="566692" y="-19455"/>
            <a:ext cx="2221249" cy="523220"/>
          </a:xfrm>
          <a:prstGeom prst="rect">
            <a:avLst/>
          </a:prstGeom>
        </p:spPr>
        <p:txBody>
          <a:bodyPr wrap="none">
            <a:spAutoFit/>
          </a:bodyPr>
          <a:lstStyle/>
          <a:p>
            <a:pPr algn="ctr">
              <a:spcBef>
                <a:spcPct val="20000"/>
              </a:spcBef>
            </a:pPr>
            <a:r>
              <a:rPr lang="en-US" sz="2800" b="1" dirty="0" smtClean="0">
                <a:solidFill>
                  <a:schemeClr val="bg1"/>
                </a:solidFill>
              </a:rPr>
              <a:t>Sign in screen</a:t>
            </a:r>
            <a:endParaRPr lang="en-US" sz="2800" b="1" dirty="0">
              <a:solidFill>
                <a:schemeClr val="bg1"/>
              </a:solidFill>
            </a:endParaRPr>
          </a:p>
        </p:txBody>
      </p:sp>
      <p:sp>
        <p:nvSpPr>
          <p:cNvPr id="2" name="Rectangle 1"/>
          <p:cNvSpPr/>
          <p:nvPr/>
        </p:nvSpPr>
        <p:spPr>
          <a:xfrm>
            <a:off x="6804248" y="1615733"/>
            <a:ext cx="2520280" cy="1754326"/>
          </a:xfrm>
          <a:prstGeom prst="rect">
            <a:avLst/>
          </a:prstGeom>
        </p:spPr>
        <p:txBody>
          <a:bodyPr wrap="square">
            <a:spAutoFit/>
          </a:bodyPr>
          <a:lstStyle/>
          <a:p>
            <a:r>
              <a:rPr lang="en-ZA" dirty="0">
                <a:latin typeface="Calibri" panose="020F0502020204030204" pitchFamily="34" charset="0"/>
                <a:ea typeface="Times New Roman" panose="02020603050405020304" pitchFamily="18" charset="0"/>
                <a:cs typeface="Times New Roman" panose="02020603050405020304" pitchFamily="18" charset="0"/>
              </a:rPr>
              <a:t>Capture a valid </a:t>
            </a: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a:p>
            <a:r>
              <a:rPr lang="en-ZA" b="1" dirty="0" smtClean="0">
                <a:latin typeface="Calibri" panose="020F0502020204030204" pitchFamily="34" charset="0"/>
                <a:ea typeface="Times New Roman" panose="02020603050405020304" pitchFamily="18" charset="0"/>
                <a:cs typeface="Times New Roman" panose="02020603050405020304" pitchFamily="18" charset="0"/>
              </a:rPr>
              <a:t>Username</a:t>
            </a:r>
            <a:r>
              <a:rPr lang="en-ZA" b="1" dirty="0">
                <a:latin typeface="Calibri" panose="020F0502020204030204" pitchFamily="34" charset="0"/>
                <a:ea typeface="Times New Roman" panose="02020603050405020304" pitchFamily="18" charset="0"/>
                <a:cs typeface="Times New Roman" panose="02020603050405020304" pitchFamily="18" charset="0"/>
              </a:rPr>
              <a:t>: </a:t>
            </a:r>
            <a:endParaRPr lang="en-ZA" dirty="0" smtClean="0">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r>
              <a:rPr lang="en-ZA" dirty="0" smtClean="0">
                <a:highlight>
                  <a:srgbClr val="FFFF00"/>
                </a:highlight>
                <a:latin typeface="Calibri" panose="020F0502020204030204" pitchFamily="34" charset="0"/>
                <a:ea typeface="Times New Roman" panose="02020603050405020304" pitchFamily="18" charset="0"/>
                <a:cs typeface="Times New Roman" panose="02020603050405020304" pitchFamily="18" charset="0"/>
              </a:rPr>
              <a:t>CPTFW11006 </a:t>
            </a:r>
            <a:endParaRPr lang="en-ZA" dirty="0">
              <a:highlight>
                <a:srgbClr val="FFFF00"/>
              </a:highlight>
              <a:latin typeface="Calibri" panose="020F0502020204030204" pitchFamily="34" charset="0"/>
              <a:ea typeface="Times New Roman" panose="02020603050405020304" pitchFamily="18" charset="0"/>
              <a:cs typeface="Times New Roman" panose="02020603050405020304" pitchFamily="18" charset="0"/>
            </a:endParaRPr>
          </a:p>
          <a:p>
            <a:r>
              <a:rPr lang="en-ZA" b="1" dirty="0" smtClean="0">
                <a:highlight>
                  <a:srgbClr val="FFFF00"/>
                </a:highlight>
                <a:latin typeface="Calibri" panose="020F0502020204030204" pitchFamily="34" charset="0"/>
                <a:ea typeface="Times New Roman" panose="02020603050405020304" pitchFamily="18" charset="0"/>
                <a:cs typeface="Times New Roman" panose="02020603050405020304" pitchFamily="18" charset="0"/>
              </a:rPr>
              <a:t>Password</a:t>
            </a:r>
            <a:r>
              <a:rPr lang="en-ZA" b="1" dirty="0">
                <a:highlight>
                  <a:srgbClr val="FFFF00"/>
                </a:highlight>
                <a:latin typeface="Calibri" panose="020F0502020204030204" pitchFamily="34" charset="0"/>
                <a:ea typeface="Times New Roman" panose="02020603050405020304" pitchFamily="18" charset="0"/>
                <a:cs typeface="Times New Roman" panose="02020603050405020304" pitchFamily="18" charset="0"/>
              </a:rPr>
              <a:t>: </a:t>
            </a:r>
            <a:r>
              <a:rPr lang="en-ZA" dirty="0" smtClean="0">
                <a:highlight>
                  <a:srgbClr val="FFFF00"/>
                </a:highlight>
                <a:latin typeface="Calibri" panose="020F0502020204030204" pitchFamily="34" charset="0"/>
                <a:ea typeface="Times New Roman" panose="02020603050405020304" pitchFamily="18" charset="0"/>
                <a:cs typeface="Times New Roman" panose="02020603050405020304" pitchFamily="18" charset="0"/>
              </a:rPr>
              <a:t>StatisticsSouthAfrica1!</a:t>
            </a: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a:p>
            <a:r>
              <a:rPr lang="en-ZA" dirty="0" smtClean="0">
                <a:latin typeface="Calibri" panose="020F0502020204030204" pitchFamily="34" charset="0"/>
                <a:ea typeface="Times New Roman" panose="02020603050405020304" pitchFamily="18" charset="0"/>
                <a:cs typeface="Times New Roman" panose="02020603050405020304" pitchFamily="18" charset="0"/>
              </a:rPr>
              <a:t>click </a:t>
            </a: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Sign </a:t>
            </a:r>
            <a:r>
              <a:rPr lang="en-ZA" b="1" dirty="0" smtClean="0">
                <a:latin typeface="Calibri" panose="020F0502020204030204" pitchFamily="34" charset="0"/>
                <a:ea typeface="Times New Roman" panose="02020603050405020304" pitchFamily="18" charset="0"/>
                <a:cs typeface="Times New Roman" panose="02020603050405020304" pitchFamily="18" charset="0"/>
              </a:rPr>
              <a:t>In</a:t>
            </a:r>
            <a:endParaRPr lang="en-ZA" dirty="0"/>
          </a:p>
        </p:txBody>
      </p:sp>
      <p:sp>
        <p:nvSpPr>
          <p:cNvPr id="7" name="Rectangle 6"/>
          <p:cNvSpPr/>
          <p:nvPr/>
        </p:nvSpPr>
        <p:spPr>
          <a:xfrm>
            <a:off x="6877538" y="2780927"/>
            <a:ext cx="2158957" cy="20019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p:cNvSpPr/>
          <p:nvPr/>
        </p:nvSpPr>
        <p:spPr>
          <a:xfrm>
            <a:off x="6877538" y="2251305"/>
            <a:ext cx="2158957" cy="200195"/>
          </a:xfrm>
          <a:prstGeom prst="rect">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2051720" y="5301208"/>
            <a:ext cx="288032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06323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3.88889E-6 7.03704E-6 L -0.51164 0.36876 L -0.50539 0.36876 " pathEditMode="relative" ptsTypes="AAA">
                                      <p:cBhvr>
                                        <p:cTn id="6" dur="2000" fill="hold"/>
                                        <p:tgtEl>
                                          <p:spTgt spid="8"/>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3958 0.01852 L -0.50399 0.33194 " pathEditMode="relative" rAng="0" ptsTypes="AA">
                                      <p:cBhvr>
                                        <p:cTn id="10" dur="2000" fill="hold"/>
                                        <p:tgtEl>
                                          <p:spTgt spid="7"/>
                                        </p:tgtEl>
                                        <p:attrNameLst>
                                          <p:attrName>ppt_x</p:attrName>
                                          <p:attrName>ppt_y</p:attrName>
                                        </p:attrNameLst>
                                      </p:cBhvr>
                                      <p:rCtr x="-23229" y="1567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84775"/>
            <a:ext cx="7992888" cy="646331"/>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rPr>
              <a:t>Tap the user that you have signed in with e.g. </a:t>
            </a:r>
            <a:r>
              <a:rPr lang="en-GB" b="1" dirty="0">
                <a:latin typeface="Times New Roman" panose="02020603050405020304" pitchFamily="18" charset="0"/>
                <a:ea typeface="Times New Roman" panose="02020603050405020304" pitchFamily="18" charset="0"/>
              </a:rPr>
              <a:t>(CF)</a:t>
            </a:r>
            <a:r>
              <a:rPr lang="en-GB" dirty="0">
                <a:latin typeface="Times New Roman" panose="02020603050405020304" pitchFamily="18" charset="0"/>
                <a:ea typeface="Times New Roman" panose="02020603050405020304" pitchFamily="18" charset="0"/>
              </a:rPr>
              <a:t> at the top right corner of the window as in the illustration below.</a:t>
            </a:r>
            <a:endParaRPr lang="en-ZA" dirty="0"/>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39551" y="1340768"/>
            <a:ext cx="6025021" cy="864096"/>
          </a:xfrm>
          <a:prstGeom prst="rect">
            <a:avLst/>
          </a:prstGeom>
          <a:noFill/>
        </p:spPr>
      </p:pic>
      <p:sp>
        <p:nvSpPr>
          <p:cNvPr id="5" name="Rectangle 4"/>
          <p:cNvSpPr/>
          <p:nvPr/>
        </p:nvSpPr>
        <p:spPr>
          <a:xfrm>
            <a:off x="530459" y="2357882"/>
            <a:ext cx="4362348" cy="369332"/>
          </a:xfrm>
          <a:prstGeom prst="rect">
            <a:avLst/>
          </a:prstGeom>
        </p:spPr>
        <p:txBody>
          <a:bodyPr wrap="non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 action="ppaction://hlinkfile"/>
              </a:rPr>
              <a:t>menu</a:t>
            </a:r>
            <a:r>
              <a:rPr lang="en-ZA" dirty="0">
                <a:latin typeface="Calibri" panose="020F0502020204030204" pitchFamily="34" charset="0"/>
                <a:ea typeface="Times New Roman" panose="02020603050405020304" pitchFamily="18" charset="0"/>
                <a:cs typeface="Times New Roman" panose="02020603050405020304" pitchFamily="18" charset="0"/>
              </a:rPr>
              <a:t> is displayed for the logged in user.</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p:nvPr/>
        </p:nvPicPr>
        <p:blipFill>
          <a:blip r:embed="rId5"/>
          <a:stretch>
            <a:fillRect/>
          </a:stretch>
        </p:blipFill>
        <p:spPr>
          <a:xfrm>
            <a:off x="539553" y="2862227"/>
            <a:ext cx="6025020" cy="2727013"/>
          </a:xfrm>
          <a:prstGeom prst="rect">
            <a:avLst/>
          </a:prstGeom>
          <a:ln>
            <a:solidFill>
              <a:schemeClr val="tx1"/>
            </a:solidFill>
          </a:ln>
        </p:spPr>
      </p:pic>
      <p:sp>
        <p:nvSpPr>
          <p:cNvPr id="7" name="Rectangle 6"/>
          <p:cNvSpPr/>
          <p:nvPr/>
        </p:nvSpPr>
        <p:spPr>
          <a:xfrm>
            <a:off x="1023930" y="-19455"/>
            <a:ext cx="1306769" cy="584775"/>
          </a:xfrm>
          <a:prstGeom prst="rect">
            <a:avLst/>
          </a:prstGeom>
        </p:spPr>
        <p:txBody>
          <a:bodyPr wrap="none">
            <a:spAutoFit/>
          </a:bodyPr>
          <a:lstStyle/>
          <a:p>
            <a:pPr algn="ctr">
              <a:spcBef>
                <a:spcPct val="20000"/>
              </a:spcBef>
            </a:pPr>
            <a:r>
              <a:rPr lang="en-US" sz="3200" b="1" dirty="0" smtClean="0">
                <a:solidFill>
                  <a:schemeClr val="bg1"/>
                </a:solidFill>
              </a:rPr>
              <a:t>Sign in</a:t>
            </a:r>
            <a:endParaRPr lang="en-US" sz="3200" b="1" dirty="0">
              <a:solidFill>
                <a:schemeClr val="bg1"/>
              </a:solidFill>
            </a:endParaRPr>
          </a:p>
        </p:txBody>
      </p:sp>
      <p:sp>
        <p:nvSpPr>
          <p:cNvPr id="8" name="Rectangle 7"/>
          <p:cNvSpPr/>
          <p:nvPr/>
        </p:nvSpPr>
        <p:spPr>
          <a:xfrm>
            <a:off x="6156176" y="1340768"/>
            <a:ext cx="40839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84526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667" y="0"/>
            <a:ext cx="2943305" cy="523220"/>
          </a:xfrm>
          <a:prstGeom prst="rect">
            <a:avLst/>
          </a:prstGeom>
        </p:spPr>
        <p:txBody>
          <a:bodyPr wrap="none">
            <a:spAutoFit/>
          </a:bodyPr>
          <a:lstStyle/>
          <a:p>
            <a:pPr algn="ctr">
              <a:spcBef>
                <a:spcPct val="20000"/>
              </a:spcBef>
            </a:pPr>
            <a:r>
              <a:rPr lang="en-US" sz="2800" b="1" dirty="0" smtClean="0">
                <a:solidFill>
                  <a:schemeClr val="bg1"/>
                </a:solidFill>
              </a:rPr>
              <a:t>Download Surveys</a:t>
            </a:r>
            <a:endParaRPr lang="en-US" sz="2800" b="1" dirty="0">
              <a:solidFill>
                <a:schemeClr val="bg1"/>
              </a:solidFill>
            </a:endParaRPr>
          </a:p>
        </p:txBody>
      </p:sp>
      <p:sp>
        <p:nvSpPr>
          <p:cNvPr id="3" name="Rectangle 2"/>
          <p:cNvSpPr/>
          <p:nvPr/>
        </p:nvSpPr>
        <p:spPr>
          <a:xfrm>
            <a:off x="251520" y="584775"/>
            <a:ext cx="5688632" cy="369332"/>
          </a:xfrm>
          <a:prstGeom prst="rect">
            <a:avLst/>
          </a:prstGeom>
        </p:spPr>
        <p:txBody>
          <a:bodyPr wrap="square">
            <a:spAutoFit/>
          </a:bodyPr>
          <a:lstStyle/>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Tap the </a:t>
            </a:r>
            <a:r>
              <a:rPr lang="en-US" b="1" dirty="0">
                <a:latin typeface="Calibri" panose="020F0502020204030204" pitchFamily="34" charset="0"/>
                <a:ea typeface="Times New Roman" panose="02020603050405020304" pitchFamily="18" charset="0"/>
                <a:cs typeface="Times New Roman" panose="02020603050405020304" pitchFamily="18" charset="0"/>
              </a:rPr>
              <a:t>Download Surveys</a:t>
            </a:r>
            <a:r>
              <a:rPr lang="en-US" dirty="0">
                <a:latin typeface="Calibri" panose="020F0502020204030204" pitchFamily="34" charset="0"/>
                <a:ea typeface="Times New Roman" panose="02020603050405020304" pitchFamily="18" charset="0"/>
                <a:cs typeface="Times New Roman" panose="02020603050405020304" pitchFamily="18" charset="0"/>
              </a:rPr>
              <a:t> option from the menu.</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a:blip r:embed="rId3"/>
          <a:stretch>
            <a:fillRect/>
          </a:stretch>
        </p:blipFill>
        <p:spPr>
          <a:xfrm>
            <a:off x="395536" y="1128137"/>
            <a:ext cx="3347720" cy="1819691"/>
          </a:xfrm>
          <a:prstGeom prst="rect">
            <a:avLst/>
          </a:prstGeom>
          <a:ln>
            <a:solidFill>
              <a:schemeClr val="tx1"/>
            </a:solidFill>
          </a:ln>
        </p:spPr>
      </p:pic>
      <p:sp>
        <p:nvSpPr>
          <p:cNvPr id="7" name="Rectangle 2"/>
          <p:cNvSpPr>
            <a:spLocks noChangeArrowheads="1"/>
          </p:cNvSpPr>
          <p:nvPr/>
        </p:nvSpPr>
        <p:spPr bwMode="auto">
          <a:xfrm>
            <a:off x="198815" y="3121859"/>
            <a:ext cx="5885353"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The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Statistics South Africa Census 2021 Pilot</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is listed in the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Download Surveys</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window.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Note</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The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Census 2021</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Pilot</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(Dev)</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may be displayed with the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Download</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or the </a:t>
            </a:r>
            <a:r>
              <a:rPr kumimoji="0" lang="en-ZA" altLang="en-US" sz="1100" b="1"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Refresh</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icon depending on whether you have already downloaded the </a:t>
            </a:r>
            <a:r>
              <a:rPr kumimoji="0" lang="en-ZA" altLang="en-US" sz="1100" b="0" i="0" u="sng" strike="noStrike" cap="none" normalizeH="0" baseline="0" dirty="0" smtClean="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4"/>
              </a:rPr>
              <a:t>Survey</a:t>
            </a:r>
            <a:r>
              <a:rPr kumimoji="0" lang="en-ZA" altLang="en-US" sz="1100" b="0" i="0" u="none" strike="noStrike" cap="none" normalizeH="0" baseline="0" dirty="0" smtClean="0">
                <a:ln>
                  <a:noFill/>
                </a:ln>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or not.  </a:t>
            </a:r>
            <a:endParaRPr kumimoji="0" lang="en-ZA" altLang="en-US"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ZA"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1025" name="Picture 943"/>
          <p:cNvPicPr>
            <a:picLocks noChangeAspect="1" noChangeArrowheads="1"/>
          </p:cNvPicPr>
          <p:nvPr/>
        </p:nvPicPr>
        <p:blipFill>
          <a:blip r:embed="rId5">
            <a:extLst>
              <a:ext uri="{28A0092B-C50C-407E-A947-70E740481C1C}">
                <a14:useLocalDpi xmlns:a14="http://schemas.microsoft.com/office/drawing/2010/main" val="0"/>
              </a:ext>
            </a:extLst>
          </a:blip>
          <a:srcRect l="21643" t="15038" r="60548" b="72182"/>
          <a:stretch>
            <a:fillRect/>
          </a:stretch>
        </p:blipFill>
        <p:spPr bwMode="auto">
          <a:xfrm>
            <a:off x="395536" y="4021797"/>
            <a:ext cx="3816424" cy="113519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11560" y="1294550"/>
            <a:ext cx="2088232" cy="478266"/>
          </a:xfrm>
          <a:prstGeom prst="rect">
            <a:avLst/>
          </a:prstGeom>
          <a:noFill/>
          <a:ln w="762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6" name="Rectangle 5"/>
          <p:cNvSpPr/>
          <p:nvPr/>
        </p:nvSpPr>
        <p:spPr>
          <a:xfrm>
            <a:off x="1043608" y="584775"/>
            <a:ext cx="18002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24724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00608 -0.00556 L -0.01562 0.10926 " pathEditMode="relative" ptsTypes="AA">
                                      <p:cBhvr>
                                        <p:cTn id="6" dur="2000" fill="hold"/>
                                        <p:tgtEl>
                                          <p:spTgt spid="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612624"/>
            <a:ext cx="7920880" cy="646331"/>
          </a:xfrm>
          <a:prstGeom prst="rect">
            <a:avLst/>
          </a:prstGeom>
        </p:spPr>
        <p:txBody>
          <a:bodyPr wrap="square">
            <a:spAutoFit/>
          </a:bodyPr>
          <a:lstStyle/>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Tap the </a:t>
            </a:r>
            <a:r>
              <a:rPr lang="en-US" b="1" dirty="0">
                <a:latin typeface="Calibri" panose="020F0502020204030204" pitchFamily="34" charset="0"/>
                <a:ea typeface="Times New Roman" panose="02020603050405020304" pitchFamily="18" charset="0"/>
                <a:cs typeface="Times New Roman" panose="02020603050405020304" pitchFamily="18" charset="0"/>
              </a:rPr>
              <a:t>Download</a:t>
            </a:r>
            <a:r>
              <a:rPr lang="en-US" dirty="0">
                <a:latin typeface="Calibri" panose="020F0502020204030204" pitchFamily="34" charset="0"/>
                <a:ea typeface="Times New Roman" panose="02020603050405020304" pitchFamily="18" charset="0"/>
                <a:cs typeface="Times New Roman" panose="02020603050405020304" pitchFamily="18" charset="0"/>
              </a:rPr>
              <a:t> button in </a:t>
            </a:r>
            <a:r>
              <a:rPr lang="en-US" b="1" dirty="0">
                <a:latin typeface="Calibri" panose="020F0502020204030204" pitchFamily="34" charset="0"/>
                <a:ea typeface="Times New Roman" panose="02020603050405020304" pitchFamily="18" charset="0"/>
                <a:cs typeface="Times New Roman" panose="02020603050405020304" pitchFamily="18" charset="0"/>
              </a:rPr>
              <a:t>Download Surveys </a:t>
            </a:r>
            <a:r>
              <a:rPr lang="en-US" dirty="0">
                <a:latin typeface="Calibri" panose="020F0502020204030204" pitchFamily="34" charset="0"/>
                <a:ea typeface="Times New Roman" panose="02020603050405020304" pitchFamily="18" charset="0"/>
                <a:cs typeface="Times New Roman" panose="02020603050405020304" pitchFamily="18" charset="0"/>
              </a:rPr>
              <a:t>window to download the </a:t>
            </a:r>
            <a:r>
              <a:rPr lang="en-US" b="1" dirty="0">
                <a:latin typeface="Calibri" panose="020F0502020204030204" pitchFamily="34" charset="0"/>
                <a:ea typeface="Times New Roman" panose="02020603050405020304" pitchFamily="18" charset="0"/>
                <a:cs typeface="Times New Roman" panose="02020603050405020304" pitchFamily="18" charset="0"/>
              </a:rPr>
              <a:t>Survey</a:t>
            </a:r>
            <a:r>
              <a:rPr lang="en-US" dirty="0">
                <a:latin typeface="Calibri" panose="020F0502020204030204" pitchFamily="34" charset="0"/>
                <a:ea typeface="Times New Roman" panose="02020603050405020304" pitchFamily="18" charset="0"/>
                <a:cs typeface="Times New Roman" panose="02020603050405020304" pitchFamily="18" charset="0"/>
              </a:rPr>
              <a:t> as in the illustration below in case you have not downloaded the </a:t>
            </a:r>
            <a:r>
              <a:rPr lang="en-US" b="1" dirty="0">
                <a:latin typeface="Calibri" panose="020F0502020204030204" pitchFamily="34" charset="0"/>
                <a:ea typeface="Times New Roman" panose="02020603050405020304" pitchFamily="18" charset="0"/>
                <a:cs typeface="Times New Roman" panose="02020603050405020304" pitchFamily="18" charset="0"/>
              </a:rPr>
              <a:t>Survey</a:t>
            </a:r>
            <a:r>
              <a:rPr lang="en-US" dirty="0">
                <a:latin typeface="Calibri" panose="020F0502020204030204" pitchFamily="34" charset="0"/>
                <a:ea typeface="Times New Roman" panose="02020603050405020304" pitchFamily="18" charset="0"/>
                <a:cs typeface="Times New Roman" panose="02020603050405020304" pitchFamily="18" charset="0"/>
              </a:rPr>
              <a:t>.</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srcRect l="21643" t="15037" r="60548" b="72182"/>
          <a:stretch/>
        </p:blipFill>
        <p:spPr bwMode="auto">
          <a:xfrm>
            <a:off x="395536" y="1412776"/>
            <a:ext cx="5112568" cy="1008112"/>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p:cNvSpPr/>
          <p:nvPr/>
        </p:nvSpPr>
        <p:spPr>
          <a:xfrm>
            <a:off x="360184" y="2567725"/>
            <a:ext cx="8028240" cy="1200329"/>
          </a:xfrm>
          <a:prstGeom prst="rect">
            <a:avLst/>
          </a:prstGeom>
        </p:spPr>
        <p:txBody>
          <a:bodyPr wrap="square">
            <a:spAutoFit/>
          </a:bodyPr>
          <a:lstStyle/>
          <a:p>
            <a:pPr>
              <a:spcAft>
                <a:spcPts val="0"/>
              </a:spcAft>
            </a:pPr>
            <a:endParaRPr lang="en-US" dirty="0" smtClean="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US" dirty="0" smtClean="0">
                <a:latin typeface="Calibri" panose="020F0502020204030204" pitchFamily="34" charset="0"/>
                <a:ea typeface="Times New Roman" panose="02020603050405020304" pitchFamily="18" charset="0"/>
                <a:cs typeface="Times New Roman" panose="02020603050405020304" pitchFamily="18" charset="0"/>
              </a:rPr>
              <a:t>Tap </a:t>
            </a:r>
            <a:r>
              <a:rPr lang="en-US" dirty="0">
                <a:latin typeface="Calibri" panose="020F0502020204030204" pitchFamily="34" charset="0"/>
                <a:ea typeface="Times New Roman" panose="02020603050405020304" pitchFamily="18" charset="0"/>
                <a:cs typeface="Times New Roman" panose="02020603050405020304" pitchFamily="18" charset="0"/>
              </a:rPr>
              <a:t>the </a:t>
            </a:r>
            <a:r>
              <a:rPr lang="en-US" b="1" dirty="0">
                <a:latin typeface="Calibri" panose="020F0502020204030204" pitchFamily="34" charset="0"/>
                <a:ea typeface="Times New Roman" panose="02020603050405020304" pitchFamily="18" charset="0"/>
                <a:cs typeface="Times New Roman" panose="02020603050405020304" pitchFamily="18" charset="0"/>
              </a:rPr>
              <a:t>Refresh</a:t>
            </a:r>
            <a:r>
              <a:rPr lang="en-US" dirty="0">
                <a:latin typeface="Calibri" panose="020F0502020204030204" pitchFamily="34" charset="0"/>
                <a:ea typeface="Times New Roman" panose="02020603050405020304" pitchFamily="18" charset="0"/>
                <a:cs typeface="Times New Roman" panose="02020603050405020304" pitchFamily="18" charset="0"/>
              </a:rPr>
              <a:t> button in </a:t>
            </a:r>
            <a:r>
              <a:rPr lang="en-US" b="1" dirty="0">
                <a:latin typeface="Calibri" panose="020F0502020204030204" pitchFamily="34" charset="0"/>
                <a:ea typeface="Times New Roman" panose="02020603050405020304" pitchFamily="18" charset="0"/>
                <a:cs typeface="Times New Roman" panose="02020603050405020304" pitchFamily="18" charset="0"/>
              </a:rPr>
              <a:t>Download Surveys </a:t>
            </a:r>
            <a:r>
              <a:rPr lang="en-US" dirty="0">
                <a:latin typeface="Calibri" panose="020F0502020204030204" pitchFamily="34" charset="0"/>
                <a:ea typeface="Times New Roman" panose="02020603050405020304" pitchFamily="18" charset="0"/>
                <a:cs typeface="Times New Roman" panose="02020603050405020304" pitchFamily="18" charset="0"/>
              </a:rPr>
              <a:t>window to refresh the </a:t>
            </a:r>
            <a:r>
              <a:rPr lang="en-US" b="1" dirty="0">
                <a:latin typeface="Calibri" panose="020F0502020204030204" pitchFamily="34" charset="0"/>
                <a:ea typeface="Times New Roman" panose="02020603050405020304" pitchFamily="18" charset="0"/>
                <a:cs typeface="Times New Roman" panose="02020603050405020304" pitchFamily="18" charset="0"/>
              </a:rPr>
              <a:t>Survey</a:t>
            </a:r>
            <a:r>
              <a:rPr lang="en-US" dirty="0">
                <a:latin typeface="Calibri" panose="020F0502020204030204" pitchFamily="34" charset="0"/>
                <a:ea typeface="Times New Roman" panose="02020603050405020304" pitchFamily="18" charset="0"/>
                <a:cs typeface="Times New Roman" panose="02020603050405020304" pitchFamily="18" charset="0"/>
              </a:rPr>
              <a:t> as in the illustration below in case you have already downloaded the </a:t>
            </a:r>
            <a:r>
              <a:rPr lang="en-US" b="1" dirty="0">
                <a:latin typeface="Calibri" panose="020F0502020204030204" pitchFamily="34" charset="0"/>
                <a:ea typeface="Times New Roman" panose="02020603050405020304" pitchFamily="18" charset="0"/>
                <a:cs typeface="Times New Roman" panose="02020603050405020304" pitchFamily="18" charset="0"/>
              </a:rPr>
              <a:t>Survey</a:t>
            </a:r>
            <a:r>
              <a:rPr lang="en-US" dirty="0">
                <a:latin typeface="Calibri" panose="020F0502020204030204" pitchFamily="34" charset="0"/>
                <a:ea typeface="Times New Roman" panose="02020603050405020304" pitchFamily="18" charset="0"/>
                <a:cs typeface="Times New Roman" panose="02020603050405020304" pitchFamily="18" charset="0"/>
              </a:rPr>
              <a:t>.</a:t>
            </a:r>
            <a:endParaRPr lang="en-ZA" dirty="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p:nvPr/>
        </p:nvPicPr>
        <p:blipFill rotWithShape="1">
          <a:blip r:embed="rId4"/>
          <a:srcRect l="21658" t="15421" r="60507" b="71382"/>
          <a:stretch/>
        </p:blipFill>
        <p:spPr bwMode="auto">
          <a:xfrm>
            <a:off x="539552" y="3914891"/>
            <a:ext cx="5112568" cy="1308770"/>
          </a:xfrm>
          <a:prstGeom prst="rect">
            <a:avLst/>
          </a:prstGeom>
          <a:ln>
            <a:solidFill>
              <a:schemeClr val="tx1"/>
            </a:solidFill>
          </a:ln>
          <a:extLst>
            <a:ext uri="{53640926-AAD7-44D8-BBD7-CCE9431645EC}">
              <a14:shadowObscured xmlns:a14="http://schemas.microsoft.com/office/drawing/2010/main"/>
            </a:ext>
          </a:extLst>
        </p:spPr>
      </p:pic>
      <p:sp>
        <p:nvSpPr>
          <p:cNvPr id="7" name="Rectangle 6"/>
          <p:cNvSpPr/>
          <p:nvPr/>
        </p:nvSpPr>
        <p:spPr>
          <a:xfrm>
            <a:off x="5199181" y="2052347"/>
            <a:ext cx="295275" cy="294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8" name="Rectangle 7"/>
          <p:cNvSpPr/>
          <p:nvPr/>
        </p:nvSpPr>
        <p:spPr>
          <a:xfrm>
            <a:off x="5343049" y="4715554"/>
            <a:ext cx="295275" cy="294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9" name="Rectangle 8"/>
          <p:cNvSpPr/>
          <p:nvPr/>
        </p:nvSpPr>
        <p:spPr>
          <a:xfrm>
            <a:off x="205667" y="0"/>
            <a:ext cx="2943305" cy="523220"/>
          </a:xfrm>
          <a:prstGeom prst="rect">
            <a:avLst/>
          </a:prstGeom>
        </p:spPr>
        <p:txBody>
          <a:bodyPr wrap="none">
            <a:spAutoFit/>
          </a:bodyPr>
          <a:lstStyle/>
          <a:p>
            <a:pPr algn="ctr">
              <a:spcBef>
                <a:spcPct val="20000"/>
              </a:spcBef>
            </a:pPr>
            <a:r>
              <a:rPr lang="en-US" sz="2800" b="1" dirty="0" smtClean="0">
                <a:solidFill>
                  <a:schemeClr val="bg1"/>
                </a:solidFill>
              </a:rPr>
              <a:t>Download Surveys</a:t>
            </a:r>
            <a:endParaRPr lang="en-US" sz="2800" b="1" dirty="0">
              <a:solidFill>
                <a:schemeClr val="bg1"/>
              </a:solidFill>
            </a:endParaRPr>
          </a:p>
        </p:txBody>
      </p:sp>
    </p:spTree>
    <p:extLst>
      <p:ext uri="{BB962C8B-B14F-4D97-AF65-F5344CB8AC3E}">
        <p14:creationId xmlns:p14="http://schemas.microsoft.com/office/powerpoint/2010/main" val="209370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1207" y="0"/>
            <a:ext cx="2252219" cy="523220"/>
          </a:xfrm>
          <a:prstGeom prst="rect">
            <a:avLst/>
          </a:prstGeom>
        </p:spPr>
        <p:txBody>
          <a:bodyPr wrap="none">
            <a:spAutoFit/>
          </a:bodyPr>
          <a:lstStyle/>
          <a:p>
            <a:pPr algn="ctr">
              <a:spcBef>
                <a:spcPct val="20000"/>
              </a:spcBef>
            </a:pPr>
            <a:r>
              <a:rPr lang="en-US" sz="2800" b="1" dirty="0">
                <a:solidFill>
                  <a:schemeClr val="bg1"/>
                </a:solidFill>
              </a:rPr>
              <a:t>Select Survey </a:t>
            </a:r>
          </a:p>
        </p:txBody>
      </p:sp>
      <p:sp>
        <p:nvSpPr>
          <p:cNvPr id="3" name="Rectangle 2"/>
          <p:cNvSpPr/>
          <p:nvPr/>
        </p:nvSpPr>
        <p:spPr>
          <a:xfrm>
            <a:off x="179512" y="692696"/>
            <a:ext cx="7056784"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Census 2021 Pilot</a:t>
            </a:r>
            <a:r>
              <a:rPr lang="en-ZA" dirty="0">
                <a:latin typeface="Calibri" panose="020F0502020204030204" pitchFamily="34" charset="0"/>
                <a:ea typeface="Times New Roman" panose="02020603050405020304" pitchFamily="18" charset="0"/>
                <a:cs typeface="Times New Roman" panose="02020603050405020304" pitchFamily="18" charset="0"/>
              </a:rPr>
              <a:t> survey is refreshed or downloaded and becomes accessible from your </a:t>
            </a:r>
            <a:r>
              <a:rPr lang="en-ZA" b="1" dirty="0">
                <a:latin typeface="Calibri" panose="020F0502020204030204" pitchFamily="34" charset="0"/>
                <a:ea typeface="Times New Roman" panose="02020603050405020304" pitchFamily="18" charset="0"/>
                <a:cs typeface="Times New Roman" panose="02020603050405020304" pitchFamily="18" charset="0"/>
              </a:rPr>
              <a:t>My Surveys </a:t>
            </a:r>
            <a:r>
              <a:rPr lang="en-ZA" dirty="0">
                <a:latin typeface="Calibri" panose="020F0502020204030204" pitchFamily="34" charset="0"/>
                <a:ea typeface="Times New Roman" panose="02020603050405020304" pitchFamily="18" charset="0"/>
                <a:cs typeface="Times New Roman" panose="02020603050405020304" pitchFamily="18" charset="0"/>
              </a:rPr>
              <a:t>window.</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srcRect l="21718" t="15278" r="60531" b="58273"/>
          <a:stretch/>
        </p:blipFill>
        <p:spPr bwMode="auto">
          <a:xfrm>
            <a:off x="395536" y="1446948"/>
            <a:ext cx="4608512" cy="162814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p:cNvSpPr/>
          <p:nvPr/>
        </p:nvSpPr>
        <p:spPr>
          <a:xfrm>
            <a:off x="400216" y="3132760"/>
            <a:ext cx="4572000" cy="646331"/>
          </a:xfrm>
          <a:prstGeom prst="rect">
            <a:avLst/>
          </a:prstGeom>
        </p:spPr>
        <p:txBody>
          <a:bodyPr>
            <a:spAutoFit/>
          </a:bodyPr>
          <a:lstStyle/>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Tap the </a:t>
            </a:r>
            <a:r>
              <a:rPr lang="en-US" b="1" dirty="0">
                <a:latin typeface="Calibri" panose="020F0502020204030204" pitchFamily="34" charset="0"/>
                <a:ea typeface="Times New Roman" panose="02020603050405020304" pitchFamily="18" charset="0"/>
                <a:cs typeface="Times New Roman" panose="02020603050405020304" pitchFamily="18" charset="0"/>
              </a:rPr>
              <a:t>Statistics South Africa Census 2021 Pilot</a:t>
            </a:r>
            <a:r>
              <a:rPr lang="en-US" dirty="0">
                <a:latin typeface="Calibri" panose="020F0502020204030204" pitchFamily="34" charset="0"/>
                <a:ea typeface="Times New Roman" panose="02020603050405020304" pitchFamily="18" charset="0"/>
                <a:cs typeface="Times New Roman" panose="02020603050405020304" pitchFamily="18" charset="0"/>
              </a:rPr>
              <a:t> in </a:t>
            </a:r>
            <a:r>
              <a:rPr lang="en-US" b="1" dirty="0">
                <a:latin typeface="Calibri" panose="020F0502020204030204" pitchFamily="34" charset="0"/>
                <a:ea typeface="Times New Roman" panose="02020603050405020304" pitchFamily="18" charset="0"/>
                <a:cs typeface="Times New Roman" panose="02020603050405020304" pitchFamily="18" charset="0"/>
              </a:rPr>
              <a:t>My Surveys</a:t>
            </a:r>
            <a:r>
              <a:rPr lang="en-US" dirty="0">
                <a:latin typeface="Calibri" panose="020F0502020204030204" pitchFamily="34" charset="0"/>
                <a:ea typeface="Times New Roman" panose="02020603050405020304" pitchFamily="18" charset="0"/>
                <a:cs typeface="Times New Roman" panose="02020603050405020304" pitchFamily="18" charset="0"/>
              </a:rPr>
              <a:t> window.</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p:nvPr/>
        </p:nvPicPr>
        <p:blipFill rotWithShape="1">
          <a:blip r:embed="rId3"/>
          <a:srcRect l="21718" t="15278" r="60531" b="58273"/>
          <a:stretch/>
        </p:blipFill>
        <p:spPr bwMode="auto">
          <a:xfrm>
            <a:off x="478929" y="3850965"/>
            <a:ext cx="4493287" cy="173827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873014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083" y="0"/>
            <a:ext cx="2170466" cy="523220"/>
          </a:xfrm>
          <a:prstGeom prst="rect">
            <a:avLst/>
          </a:prstGeom>
        </p:spPr>
        <p:txBody>
          <a:bodyPr wrap="none">
            <a:spAutoFit/>
          </a:bodyPr>
          <a:lstStyle/>
          <a:p>
            <a:pPr algn="ctr">
              <a:spcBef>
                <a:spcPct val="20000"/>
              </a:spcBef>
            </a:pPr>
            <a:r>
              <a:rPr lang="en-US" sz="2800" b="1" dirty="0">
                <a:solidFill>
                  <a:schemeClr val="bg1"/>
                </a:solidFill>
              </a:rPr>
              <a:t>Select </a:t>
            </a:r>
            <a:r>
              <a:rPr lang="en-US" sz="2800" b="1" dirty="0" smtClean="0">
                <a:solidFill>
                  <a:schemeClr val="bg1"/>
                </a:solidFill>
              </a:rPr>
              <a:t>Survey</a:t>
            </a:r>
            <a:endParaRPr lang="en-US" sz="2800" b="1" dirty="0">
              <a:solidFill>
                <a:schemeClr val="bg1"/>
              </a:solidFill>
            </a:endParaRPr>
          </a:p>
        </p:txBody>
      </p:sp>
      <p:sp>
        <p:nvSpPr>
          <p:cNvPr id="3" name="Rectangle 2"/>
          <p:cNvSpPr/>
          <p:nvPr/>
        </p:nvSpPr>
        <p:spPr>
          <a:xfrm>
            <a:off x="251520" y="584775"/>
            <a:ext cx="784887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Collect</a:t>
            </a:r>
            <a:r>
              <a:rPr lang="en-ZA" dirty="0">
                <a:latin typeface="Calibri" panose="020F0502020204030204" pitchFamily="34" charset="0"/>
                <a:ea typeface="Times New Roman" panose="02020603050405020304" pitchFamily="18" charset="0"/>
                <a:cs typeface="Times New Roman" panose="02020603050405020304" pitchFamily="18" charset="0"/>
              </a:rPr>
              <a:t>, </a:t>
            </a:r>
            <a:r>
              <a:rPr lang="en-ZA" b="1" dirty="0">
                <a:latin typeface="Calibri" panose="020F0502020204030204" pitchFamily="34" charset="0"/>
                <a:ea typeface="Times New Roman" panose="02020603050405020304" pitchFamily="18" charset="0"/>
                <a:cs typeface="Times New Roman" panose="02020603050405020304" pitchFamily="18" charset="0"/>
              </a:rPr>
              <a:t>Inbox and Overview</a:t>
            </a:r>
            <a:r>
              <a:rPr lang="en-ZA" dirty="0">
                <a:latin typeface="Calibri" panose="020F0502020204030204" pitchFamily="34" charset="0"/>
                <a:ea typeface="Times New Roman" panose="02020603050405020304" pitchFamily="18" charset="0"/>
                <a:cs typeface="Times New Roman" panose="02020603050405020304" pitchFamily="18" charset="0"/>
              </a:rPr>
              <a:t> options are displayed. </a:t>
            </a:r>
            <a:r>
              <a:rPr lang="en-ZA" b="1" dirty="0">
                <a:latin typeface="Calibri" panose="020F0502020204030204" pitchFamily="34" charset="0"/>
                <a:ea typeface="Times New Roman" panose="02020603050405020304" pitchFamily="18" charset="0"/>
                <a:cs typeface="Times New Roman" panose="02020603050405020304" pitchFamily="18" charset="0"/>
              </a:rPr>
              <a:t>Note</a:t>
            </a:r>
            <a:r>
              <a:rPr lang="en-ZA" dirty="0">
                <a:latin typeface="Calibri" panose="020F0502020204030204" pitchFamily="34" charset="0"/>
                <a:ea typeface="Times New Roman" panose="02020603050405020304" pitchFamily="18" charset="0"/>
                <a:cs typeface="Times New Roman" panose="02020603050405020304" pitchFamily="18" charset="0"/>
              </a:rPr>
              <a:t>: The </a:t>
            </a:r>
            <a:r>
              <a:rPr lang="en-ZA" b="1" dirty="0">
                <a:latin typeface="Calibri" panose="020F0502020204030204" pitchFamily="34" charset="0"/>
                <a:ea typeface="Times New Roman" panose="02020603050405020304" pitchFamily="18" charset="0"/>
                <a:cs typeface="Times New Roman" panose="02020603050405020304" pitchFamily="18" charset="0"/>
              </a:rPr>
              <a:t>Drafts</a:t>
            </a:r>
            <a:r>
              <a:rPr lang="en-ZA" dirty="0">
                <a:latin typeface="Calibri" panose="020F0502020204030204" pitchFamily="34" charset="0"/>
                <a:ea typeface="Times New Roman" panose="02020603050405020304" pitchFamily="18" charset="0"/>
                <a:cs typeface="Times New Roman" panose="02020603050405020304" pitchFamily="18" charset="0"/>
              </a:rPr>
              <a:t> and </a:t>
            </a:r>
            <a:r>
              <a:rPr lang="en-ZA" b="1" dirty="0">
                <a:latin typeface="Calibri" panose="020F0502020204030204" pitchFamily="34" charset="0"/>
                <a:ea typeface="Times New Roman" panose="02020603050405020304" pitchFamily="18" charset="0"/>
                <a:cs typeface="Times New Roman" panose="02020603050405020304" pitchFamily="18" charset="0"/>
              </a:rPr>
              <a:t>Outbox</a:t>
            </a:r>
            <a:r>
              <a:rPr lang="en-ZA" dirty="0">
                <a:latin typeface="Calibri" panose="020F0502020204030204" pitchFamily="34" charset="0"/>
                <a:ea typeface="Times New Roman" panose="02020603050405020304" pitchFamily="18" charset="0"/>
                <a:cs typeface="Times New Roman" panose="02020603050405020304" pitchFamily="18" charset="0"/>
              </a:rPr>
              <a:t> are added as soon as items are added in those facilities.</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627" t="4746" r="757" b="4093"/>
          <a:stretch/>
        </p:blipFill>
        <p:spPr bwMode="auto">
          <a:xfrm>
            <a:off x="539552" y="1340768"/>
            <a:ext cx="4968552" cy="4380230"/>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683568" y="4581128"/>
            <a:ext cx="4680520" cy="113987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19157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143" y="0"/>
            <a:ext cx="2962349" cy="523220"/>
          </a:xfrm>
          <a:prstGeom prst="rect">
            <a:avLst/>
          </a:prstGeom>
        </p:spPr>
        <p:txBody>
          <a:bodyPr wrap="none">
            <a:spAutoFit/>
          </a:bodyPr>
          <a:lstStyle/>
          <a:p>
            <a:pPr algn="ctr">
              <a:spcBef>
                <a:spcPct val="20000"/>
              </a:spcBef>
            </a:pPr>
            <a:r>
              <a:rPr lang="en-US" sz="2800" b="1" dirty="0">
                <a:solidFill>
                  <a:schemeClr val="bg1"/>
                </a:solidFill>
              </a:rPr>
              <a:t>Select Survey Type</a:t>
            </a:r>
          </a:p>
        </p:txBody>
      </p:sp>
      <p:sp>
        <p:nvSpPr>
          <p:cNvPr id="3" name="Rectangle 2"/>
          <p:cNvSpPr/>
          <p:nvPr/>
        </p:nvSpPr>
        <p:spPr>
          <a:xfrm>
            <a:off x="92820" y="584775"/>
            <a:ext cx="6855443" cy="369332"/>
          </a:xfrm>
          <a:prstGeom prst="rect">
            <a:avLst/>
          </a:prstGeom>
        </p:spPr>
        <p:txBody>
          <a:bodyPr wrap="square">
            <a:spAutoFit/>
          </a:bodyPr>
          <a:lstStyle/>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Tap the </a:t>
            </a:r>
            <a:r>
              <a:rPr lang="en-US" b="1" dirty="0">
                <a:latin typeface="Calibri" panose="020F0502020204030204" pitchFamily="34" charset="0"/>
                <a:ea typeface="Times New Roman" panose="02020603050405020304" pitchFamily="18" charset="0"/>
                <a:cs typeface="Times New Roman" panose="02020603050405020304" pitchFamily="18" charset="0"/>
              </a:rPr>
              <a:t>Inbox </a:t>
            </a:r>
            <a:r>
              <a:rPr lang="en-US" dirty="0">
                <a:latin typeface="Calibri" panose="020F0502020204030204" pitchFamily="34" charset="0"/>
                <a:ea typeface="Times New Roman" panose="02020603050405020304" pitchFamily="18" charset="0"/>
                <a:cs typeface="Times New Roman" panose="02020603050405020304" pitchFamily="18" charset="0"/>
              </a:rPr>
              <a:t>option in </a:t>
            </a:r>
            <a:r>
              <a:rPr lang="en-US" b="1" dirty="0">
                <a:latin typeface="Calibri" panose="020F0502020204030204" pitchFamily="34" charset="0"/>
                <a:ea typeface="Times New Roman" panose="02020603050405020304" pitchFamily="18" charset="0"/>
                <a:cs typeface="Times New Roman" panose="02020603050405020304" pitchFamily="18" charset="0"/>
              </a:rPr>
              <a:t>Census 2021 Pilot</a:t>
            </a:r>
            <a:r>
              <a:rPr lang="en-US" dirty="0">
                <a:latin typeface="Calibri" panose="020F0502020204030204" pitchFamily="34" charset="0"/>
                <a:ea typeface="Times New Roman" panose="02020603050405020304" pitchFamily="18" charset="0"/>
                <a:cs typeface="Times New Roman" panose="02020603050405020304" pitchFamily="18" charset="0"/>
              </a:rPr>
              <a:t> window.</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627" t="4746" r="757" b="4093"/>
          <a:stretch/>
        </p:blipFill>
        <p:spPr bwMode="auto">
          <a:xfrm>
            <a:off x="185640" y="1052736"/>
            <a:ext cx="4674392" cy="4824536"/>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339150" y="4365104"/>
            <a:ext cx="4304858"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331712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89"/>
            <a:ext cx="6732240" cy="523220"/>
          </a:xfrm>
          <a:prstGeom prst="rect">
            <a:avLst/>
          </a:prstGeom>
          <a:noFill/>
        </p:spPr>
        <p:txBody>
          <a:bodyPr wrap="square" rtlCol="0">
            <a:spAutoFit/>
          </a:bodyPr>
          <a:lstStyle/>
          <a:p>
            <a:r>
              <a:rPr lang="en-ZA" sz="2800" b="1" dirty="0" smtClean="0">
                <a:solidFill>
                  <a:schemeClr val="bg2"/>
                </a:solidFill>
                <a:ea typeface="Tahoma" panose="020B0604030504040204" pitchFamily="34" charset="0"/>
                <a:cs typeface="Arial" panose="020B0604020202020204" pitchFamily="34" charset="0"/>
              </a:rPr>
              <a:t>Presentation outline</a:t>
            </a:r>
            <a:endParaRPr lang="en-ZA" sz="2800" b="1" dirty="0">
              <a:solidFill>
                <a:schemeClr val="bg2"/>
              </a:solidFill>
              <a:ea typeface="Tahoma" panose="020B0604030504040204" pitchFamily="34" charset="0"/>
              <a:cs typeface="Arial" panose="020B0604020202020204" pitchFamily="34" charset="0"/>
            </a:endParaRPr>
          </a:p>
        </p:txBody>
      </p:sp>
      <p:sp>
        <p:nvSpPr>
          <p:cNvPr id="7" name="Rectangle 6"/>
          <p:cNvSpPr/>
          <p:nvPr/>
        </p:nvSpPr>
        <p:spPr>
          <a:xfrm>
            <a:off x="226894" y="582689"/>
            <a:ext cx="8893368" cy="3139321"/>
          </a:xfrm>
          <a:prstGeom prst="rect">
            <a:avLst/>
          </a:prstGeom>
          <a:solidFill>
            <a:schemeClr val="bg1"/>
          </a:solidFill>
        </p:spPr>
        <p:txBody>
          <a:bodyPr wrap="square">
            <a:spAutoFit/>
          </a:bodyPr>
          <a:lstStyle/>
          <a:p>
            <a:pPr marL="457200" indent="-342900">
              <a:lnSpc>
                <a:spcPct val="150000"/>
              </a:lnSpc>
              <a:buFont typeface="Wingdings" panose="05000000000000000000" pitchFamily="2" charset="2"/>
              <a:buChar char="q"/>
            </a:pPr>
            <a:r>
              <a:rPr lang="en-GB" sz="2400" b="1" dirty="0"/>
              <a:t>Work Assignments</a:t>
            </a:r>
          </a:p>
          <a:p>
            <a:pPr marL="914400" lvl="1" indent="-342900">
              <a:lnSpc>
                <a:spcPct val="150000"/>
              </a:lnSpc>
              <a:buFont typeface="Arial" panose="020B0604020202020204" pitchFamily="34" charset="0"/>
              <a:buChar char="•"/>
            </a:pPr>
            <a:r>
              <a:rPr lang="en-GB" sz="2000" dirty="0" smtClean="0"/>
              <a:t>Objectives</a:t>
            </a:r>
          </a:p>
          <a:p>
            <a:pPr marL="914400" lvl="1" indent="-342900">
              <a:lnSpc>
                <a:spcPct val="150000"/>
              </a:lnSpc>
              <a:buFont typeface="Arial" panose="020B0604020202020204" pitchFamily="34" charset="0"/>
              <a:buChar char="•"/>
            </a:pPr>
            <a:r>
              <a:rPr lang="en-GB" sz="2000" dirty="0" smtClean="0"/>
              <a:t>Web Application demo</a:t>
            </a:r>
            <a:endParaRPr lang="en-GB" sz="2000" dirty="0"/>
          </a:p>
          <a:p>
            <a:pPr marL="457200" indent="-342900">
              <a:lnSpc>
                <a:spcPct val="150000"/>
              </a:lnSpc>
              <a:buFont typeface="Wingdings" panose="05000000000000000000" pitchFamily="2" charset="2"/>
              <a:buChar char="q"/>
            </a:pPr>
            <a:r>
              <a:rPr lang="en-GB" sz="2400" b="1" dirty="0" smtClean="0"/>
              <a:t>Mobile Application</a:t>
            </a:r>
          </a:p>
          <a:p>
            <a:pPr marL="457200" indent="-342900">
              <a:lnSpc>
                <a:spcPct val="150000"/>
              </a:lnSpc>
              <a:buFont typeface="Wingdings" panose="05000000000000000000" pitchFamily="2" charset="2"/>
              <a:buChar char="q"/>
            </a:pPr>
            <a:r>
              <a:rPr lang="en-GB" sz="2400" b="1" dirty="0" smtClean="0"/>
              <a:t>Dashboard</a:t>
            </a:r>
            <a:endParaRPr lang="en-GB" sz="2400" b="1" dirty="0"/>
          </a:p>
          <a:p>
            <a:pPr marL="914400" lvl="1" indent="-342900">
              <a:lnSpc>
                <a:spcPct val="150000"/>
              </a:lnSpc>
              <a:buFont typeface="Arial" panose="020B0604020202020204" pitchFamily="34" charset="0"/>
              <a:buChar char="•"/>
            </a:pPr>
            <a:r>
              <a:rPr lang="en-GB" sz="2000" dirty="0"/>
              <a:t>Live </a:t>
            </a:r>
            <a:r>
              <a:rPr lang="en-GB" sz="2000" dirty="0" smtClean="0"/>
              <a:t>Demo</a:t>
            </a:r>
            <a:endParaRPr lang="en-ZA" sz="2000" dirty="0"/>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spTree>
    <p:extLst>
      <p:ext uri="{BB962C8B-B14F-4D97-AF65-F5344CB8AC3E}">
        <p14:creationId xmlns:p14="http://schemas.microsoft.com/office/powerpoint/2010/main" val="17608753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143" y="0"/>
            <a:ext cx="2962349" cy="523220"/>
          </a:xfrm>
          <a:prstGeom prst="rect">
            <a:avLst/>
          </a:prstGeom>
        </p:spPr>
        <p:txBody>
          <a:bodyPr wrap="none">
            <a:spAutoFit/>
          </a:bodyPr>
          <a:lstStyle/>
          <a:p>
            <a:pPr algn="ctr">
              <a:spcBef>
                <a:spcPct val="20000"/>
              </a:spcBef>
            </a:pPr>
            <a:r>
              <a:rPr lang="en-US" sz="2800" b="1" dirty="0">
                <a:solidFill>
                  <a:schemeClr val="bg1"/>
                </a:solidFill>
              </a:rPr>
              <a:t>Select Survey Type</a:t>
            </a:r>
          </a:p>
        </p:txBody>
      </p:sp>
      <p:sp>
        <p:nvSpPr>
          <p:cNvPr id="3" name="Rectangle 2"/>
          <p:cNvSpPr/>
          <p:nvPr/>
        </p:nvSpPr>
        <p:spPr>
          <a:xfrm>
            <a:off x="107504" y="570252"/>
            <a:ext cx="8424936" cy="1200329"/>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MRN IDs</a:t>
            </a:r>
            <a:r>
              <a:rPr lang="en-ZA" dirty="0">
                <a:latin typeface="Calibri" panose="020F0502020204030204" pitchFamily="34" charset="0"/>
                <a:ea typeface="Times New Roman" panose="02020603050405020304" pitchFamily="18" charset="0"/>
                <a:cs typeface="Times New Roman" panose="02020603050405020304" pitchFamily="18" charset="0"/>
              </a:rPr>
              <a:t> in your </a:t>
            </a:r>
            <a:r>
              <a:rPr lang="en-ZA" b="1" dirty="0">
                <a:latin typeface="Calibri" panose="020F0502020204030204" pitchFamily="34" charset="0"/>
                <a:ea typeface="Times New Roman" panose="02020603050405020304" pitchFamily="18" charset="0"/>
                <a:cs typeface="Times New Roman" panose="02020603050405020304" pitchFamily="18" charset="0"/>
              </a:rPr>
              <a:t>Inbox</a:t>
            </a:r>
            <a:r>
              <a:rPr lang="en-ZA" dirty="0">
                <a:latin typeface="Calibri" panose="020F0502020204030204" pitchFamily="34" charset="0"/>
                <a:ea typeface="Times New Roman" panose="02020603050405020304" pitchFamily="18" charset="0"/>
                <a:cs typeface="Times New Roman" panose="02020603050405020304" pitchFamily="18" charset="0"/>
              </a:rPr>
              <a:t> are listed.</a:t>
            </a:r>
          </a:p>
          <a:p>
            <a:pPr>
              <a:spcAft>
                <a:spcPts val="0"/>
              </a:spcAft>
            </a:pPr>
            <a:r>
              <a:rPr lang="en-ZA" b="1" dirty="0">
                <a:latin typeface="Calibri" panose="020F0502020204030204" pitchFamily="34" charset="0"/>
                <a:ea typeface="Times New Roman" panose="02020603050405020304" pitchFamily="18" charset="0"/>
                <a:cs typeface="Times New Roman" panose="02020603050405020304" pitchFamily="18" charset="0"/>
              </a:rPr>
              <a:t>Note</a:t>
            </a:r>
            <a:r>
              <a:rPr lang="en-ZA" dirty="0">
                <a:latin typeface="Calibri" panose="020F0502020204030204" pitchFamily="34" charset="0"/>
                <a:ea typeface="Times New Roman" panose="02020603050405020304" pitchFamily="18" charset="0"/>
                <a:cs typeface="Times New Roman" panose="02020603050405020304" pitchFamily="18" charset="0"/>
              </a:rPr>
              <a:t>: If the “</a:t>
            </a:r>
            <a:r>
              <a:rPr lang="en-ZA" b="1" dirty="0">
                <a:latin typeface="Calibri" panose="020F0502020204030204" pitchFamily="34" charset="0"/>
                <a:ea typeface="Times New Roman" panose="02020603050405020304" pitchFamily="18" charset="0"/>
                <a:cs typeface="Times New Roman" panose="02020603050405020304" pitchFamily="18" charset="0"/>
              </a:rPr>
              <a:t>Inbox is empty</a:t>
            </a:r>
            <a:r>
              <a:rPr lang="en-ZA" dirty="0">
                <a:latin typeface="Calibri" panose="020F0502020204030204" pitchFamily="34" charset="0"/>
                <a:ea typeface="Times New Roman" panose="02020603050405020304" pitchFamily="18" charset="0"/>
                <a:cs typeface="Times New Roman" panose="02020603050405020304" pitchFamily="18" charset="0"/>
              </a:rPr>
              <a:t>” message is displayed. </a:t>
            </a:r>
            <a:r>
              <a:rPr lang="en-ZA" b="1" dirty="0">
                <a:latin typeface="Calibri" panose="020F0502020204030204" pitchFamily="34" charset="0"/>
                <a:ea typeface="Times New Roman" panose="02020603050405020304" pitchFamily="18" charset="0"/>
                <a:cs typeface="Times New Roman" panose="02020603050405020304" pitchFamily="18" charset="0"/>
              </a:rPr>
              <a:t>Y</a:t>
            </a:r>
            <a:r>
              <a:rPr lang="en-ZA" dirty="0" smtClean="0">
                <a:latin typeface="Calibri" panose="020F0502020204030204" pitchFamily="34" charset="0"/>
                <a:ea typeface="Times New Roman" panose="02020603050405020304" pitchFamily="18" charset="0"/>
                <a:cs typeface="Times New Roman" panose="02020603050405020304" pitchFamily="18" charset="0"/>
              </a:rPr>
              <a:t>ou </a:t>
            </a:r>
            <a:r>
              <a:rPr lang="en-ZA" dirty="0">
                <a:latin typeface="Calibri" panose="020F0502020204030204" pitchFamily="34" charset="0"/>
                <a:ea typeface="Times New Roman" panose="02020603050405020304" pitchFamily="18" charset="0"/>
                <a:cs typeface="Times New Roman" panose="02020603050405020304" pitchFamily="18" charset="0"/>
              </a:rPr>
              <a:t>have to </a:t>
            </a:r>
            <a:r>
              <a:rPr lang="en-ZA"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3" action="ppaction://hlinkfile"/>
              </a:rPr>
              <a:t>refresh</a:t>
            </a:r>
            <a:r>
              <a:rPr lang="en-ZA" dirty="0">
                <a:latin typeface="Calibri" panose="020F0502020204030204" pitchFamily="34" charset="0"/>
                <a:ea typeface="Times New Roman" panose="02020603050405020304" pitchFamily="18" charset="0"/>
                <a:cs typeface="Times New Roman" panose="02020603050405020304" pitchFamily="18" charset="0"/>
              </a:rPr>
              <a:t> the </a:t>
            </a:r>
            <a:r>
              <a:rPr lang="en-ZA" b="1" dirty="0">
                <a:latin typeface="Calibri" panose="020F0502020204030204" pitchFamily="34" charset="0"/>
                <a:ea typeface="Times New Roman" panose="02020603050405020304" pitchFamily="18" charset="0"/>
                <a:cs typeface="Times New Roman" panose="02020603050405020304" pitchFamily="18" charset="0"/>
              </a:rPr>
              <a:t>Inbox</a:t>
            </a:r>
            <a:r>
              <a:rPr lang="en-ZA" dirty="0">
                <a:latin typeface="Calibri" panose="020F0502020204030204" pitchFamily="34" charset="0"/>
                <a:ea typeface="Times New Roman" panose="02020603050405020304" pitchFamily="18" charset="0"/>
                <a:cs typeface="Times New Roman" panose="02020603050405020304" pitchFamily="18" charset="0"/>
              </a:rPr>
              <a:t> facility by tapping the refresh button in the </a:t>
            </a:r>
            <a:r>
              <a:rPr lang="en-ZA" b="1" dirty="0">
                <a:latin typeface="Calibri" panose="020F0502020204030204" pitchFamily="34" charset="0"/>
                <a:ea typeface="Times New Roman" panose="02020603050405020304" pitchFamily="18" charset="0"/>
                <a:cs typeface="Times New Roman" panose="02020603050405020304" pitchFamily="18" charset="0"/>
              </a:rPr>
              <a:t>Census 2021 Pilot</a:t>
            </a:r>
            <a:r>
              <a:rPr lang="en-ZA" dirty="0">
                <a:latin typeface="Calibri" panose="020F0502020204030204" pitchFamily="34" charset="0"/>
                <a:ea typeface="Times New Roman" panose="02020603050405020304" pitchFamily="18" charset="0"/>
                <a:cs typeface="Times New Roman" panose="02020603050405020304" pitchFamily="18" charset="0"/>
              </a:rPr>
              <a:t> window to see the most recent </a:t>
            </a:r>
            <a:r>
              <a:rPr lang="en-ZA" b="1" dirty="0">
                <a:latin typeface="Calibri" panose="020F0502020204030204" pitchFamily="34" charset="0"/>
                <a:ea typeface="Times New Roman" panose="02020603050405020304" pitchFamily="18" charset="0"/>
                <a:cs typeface="Times New Roman" panose="02020603050405020304" pitchFamily="18" charset="0"/>
              </a:rPr>
              <a:t>MRN ID</a:t>
            </a:r>
            <a:r>
              <a:rPr lang="en-ZA" dirty="0">
                <a:latin typeface="Calibri" panose="020F0502020204030204" pitchFamily="34" charset="0"/>
                <a:ea typeface="Times New Roman" panose="02020603050405020304" pitchFamily="18" charset="0"/>
                <a:cs typeface="Times New Roman" panose="02020603050405020304" pitchFamily="18" charset="0"/>
              </a:rPr>
              <a:t> items.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4"/>
          <a:srcRect l="21864" t="15039" r="60507" b="19349"/>
          <a:stretch/>
        </p:blipFill>
        <p:spPr bwMode="auto">
          <a:xfrm>
            <a:off x="143249" y="1770580"/>
            <a:ext cx="4572767" cy="396267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p:cNvSpPr/>
          <p:nvPr/>
        </p:nvSpPr>
        <p:spPr>
          <a:xfrm>
            <a:off x="4034221" y="5445224"/>
            <a:ext cx="717539" cy="288031"/>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304080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6143" y="0"/>
            <a:ext cx="2962349" cy="523220"/>
          </a:xfrm>
          <a:prstGeom prst="rect">
            <a:avLst/>
          </a:prstGeom>
        </p:spPr>
        <p:txBody>
          <a:bodyPr wrap="none">
            <a:spAutoFit/>
          </a:bodyPr>
          <a:lstStyle/>
          <a:p>
            <a:pPr algn="ctr">
              <a:spcBef>
                <a:spcPct val="20000"/>
              </a:spcBef>
            </a:pPr>
            <a:r>
              <a:rPr lang="en-US" sz="2800" b="1" dirty="0">
                <a:solidFill>
                  <a:schemeClr val="bg1"/>
                </a:solidFill>
              </a:rPr>
              <a:t>Select Survey Type</a:t>
            </a:r>
          </a:p>
        </p:txBody>
      </p:sp>
      <p:sp>
        <p:nvSpPr>
          <p:cNvPr id="3" name="Rectangle 2"/>
          <p:cNvSpPr/>
          <p:nvPr/>
        </p:nvSpPr>
        <p:spPr>
          <a:xfrm>
            <a:off x="92820" y="584775"/>
            <a:ext cx="6855443" cy="369332"/>
          </a:xfrm>
          <a:prstGeom prst="rect">
            <a:avLst/>
          </a:prstGeom>
        </p:spPr>
        <p:txBody>
          <a:bodyPr wrap="square">
            <a:spAutoFit/>
          </a:bodyPr>
          <a:lstStyle/>
          <a:p>
            <a:pPr>
              <a:spcAft>
                <a:spcPts val="0"/>
              </a:spcAft>
            </a:pPr>
            <a:r>
              <a:rPr lang="en-US" dirty="0">
                <a:latin typeface="Calibri" panose="020F0502020204030204" pitchFamily="34" charset="0"/>
                <a:ea typeface="Times New Roman" panose="02020603050405020304" pitchFamily="18" charset="0"/>
                <a:cs typeface="Times New Roman" panose="02020603050405020304" pitchFamily="18" charset="0"/>
              </a:rPr>
              <a:t>Tap the </a:t>
            </a:r>
            <a:r>
              <a:rPr lang="en-US" b="1" dirty="0">
                <a:latin typeface="Calibri" panose="020F0502020204030204" pitchFamily="34" charset="0"/>
                <a:ea typeface="Times New Roman" panose="02020603050405020304" pitchFamily="18" charset="0"/>
                <a:cs typeface="Times New Roman" panose="02020603050405020304" pitchFamily="18" charset="0"/>
              </a:rPr>
              <a:t>Inbox </a:t>
            </a:r>
            <a:r>
              <a:rPr lang="en-US" dirty="0">
                <a:latin typeface="Calibri" panose="020F0502020204030204" pitchFamily="34" charset="0"/>
                <a:ea typeface="Times New Roman" panose="02020603050405020304" pitchFamily="18" charset="0"/>
                <a:cs typeface="Times New Roman" panose="02020603050405020304" pitchFamily="18" charset="0"/>
              </a:rPr>
              <a:t>option in </a:t>
            </a:r>
            <a:r>
              <a:rPr lang="en-US" b="1" dirty="0">
                <a:latin typeface="Calibri" panose="020F0502020204030204" pitchFamily="34" charset="0"/>
                <a:ea typeface="Times New Roman" panose="02020603050405020304" pitchFamily="18" charset="0"/>
                <a:cs typeface="Times New Roman" panose="02020603050405020304" pitchFamily="18" charset="0"/>
              </a:rPr>
              <a:t>Census 2021 Pilot</a:t>
            </a:r>
            <a:r>
              <a:rPr lang="en-US" dirty="0">
                <a:latin typeface="Calibri" panose="020F0502020204030204" pitchFamily="34" charset="0"/>
                <a:ea typeface="Times New Roman" panose="02020603050405020304" pitchFamily="18" charset="0"/>
                <a:cs typeface="Times New Roman" panose="02020603050405020304" pitchFamily="18" charset="0"/>
              </a:rPr>
              <a:t> </a:t>
            </a:r>
            <a:r>
              <a:rPr lang="en-US" dirty="0" smtClean="0">
                <a:latin typeface="Calibri" panose="020F0502020204030204" pitchFamily="34" charset="0"/>
                <a:ea typeface="Times New Roman" panose="02020603050405020304" pitchFamily="18" charset="0"/>
                <a:cs typeface="Times New Roman" panose="02020603050405020304" pitchFamily="18" charset="0"/>
              </a:rPr>
              <a:t>window to open Inbox.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extLst>
              <a:ext uri="{28A0092B-C50C-407E-A947-70E740481C1C}">
                <a14:useLocalDpi xmlns:a14="http://schemas.microsoft.com/office/drawing/2010/main" val="0"/>
              </a:ext>
            </a:extLst>
          </a:blip>
          <a:srcRect l="627" t="4746" r="757" b="4093"/>
          <a:stretch/>
        </p:blipFill>
        <p:spPr bwMode="auto">
          <a:xfrm>
            <a:off x="185640" y="1052736"/>
            <a:ext cx="4602383" cy="3960440"/>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339150" y="4365104"/>
            <a:ext cx="4304858" cy="28803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Tree>
    <p:extLst>
      <p:ext uri="{BB962C8B-B14F-4D97-AF65-F5344CB8AC3E}">
        <p14:creationId xmlns:p14="http://schemas.microsoft.com/office/powerpoint/2010/main" val="2802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5556" y="35013"/>
            <a:ext cx="1015856" cy="523220"/>
          </a:xfrm>
          <a:prstGeom prst="rect">
            <a:avLst/>
          </a:prstGeom>
        </p:spPr>
        <p:txBody>
          <a:bodyPr wrap="none">
            <a:spAutoFit/>
          </a:bodyPr>
          <a:lstStyle/>
          <a:p>
            <a:pPr algn="ctr">
              <a:spcBef>
                <a:spcPct val="20000"/>
              </a:spcBef>
            </a:pPr>
            <a:r>
              <a:rPr lang="en-US" sz="2800" b="1" dirty="0" smtClean="0">
                <a:solidFill>
                  <a:schemeClr val="bg1"/>
                </a:solidFill>
              </a:rPr>
              <a:t>Inbox</a:t>
            </a:r>
            <a:endParaRPr lang="en-US" sz="2800" b="1" dirty="0">
              <a:solidFill>
                <a:schemeClr val="bg1"/>
              </a:solidFill>
            </a:endParaRPr>
          </a:p>
        </p:txBody>
      </p:sp>
      <p:pic>
        <p:nvPicPr>
          <p:cNvPr id="4" name="Picture 3"/>
          <p:cNvPicPr/>
          <p:nvPr/>
        </p:nvPicPr>
        <p:blipFill rotWithShape="1">
          <a:blip r:embed="rId3"/>
          <a:srcRect l="21622" t="15033" r="60462" b="19106"/>
          <a:stretch/>
        </p:blipFill>
        <p:spPr bwMode="auto">
          <a:xfrm>
            <a:off x="179512" y="969418"/>
            <a:ext cx="5256584" cy="482741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nvGrpSpPr>
          <p:cNvPr id="7" name="Group 6"/>
          <p:cNvGrpSpPr/>
          <p:nvPr/>
        </p:nvGrpSpPr>
        <p:grpSpPr>
          <a:xfrm>
            <a:off x="323528" y="1124745"/>
            <a:ext cx="7992888" cy="2258381"/>
            <a:chOff x="323528" y="1124745"/>
            <a:chExt cx="7992888" cy="2258381"/>
          </a:xfrm>
        </p:grpSpPr>
        <p:sp>
          <p:nvSpPr>
            <p:cNvPr id="3" name="Rectangle 2"/>
            <p:cNvSpPr/>
            <p:nvPr/>
          </p:nvSpPr>
          <p:spPr>
            <a:xfrm>
              <a:off x="5724128" y="1628800"/>
              <a:ext cx="2592288" cy="1754326"/>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the </a:t>
              </a:r>
              <a:r>
                <a:rPr lang="en-ZA" b="1" dirty="0">
                  <a:latin typeface="Calibri" panose="020F0502020204030204" pitchFamily="34" charset="0"/>
                  <a:ea typeface="Times New Roman" panose="02020603050405020304" pitchFamily="18" charset="0"/>
                  <a:cs typeface="Times New Roman" panose="02020603050405020304" pitchFamily="18" charset="0"/>
                </a:rPr>
                <a:t>Sort</a:t>
              </a:r>
              <a:r>
                <a:rPr lang="en-ZA" dirty="0">
                  <a:latin typeface="Calibri" panose="020F0502020204030204" pitchFamily="34" charset="0"/>
                  <a:ea typeface="Times New Roman" panose="02020603050405020304" pitchFamily="18" charset="0"/>
                  <a:cs typeface="Times New Roman" panose="02020603050405020304" pitchFamily="18" charset="0"/>
                </a:rPr>
                <a:t> (A-&gt;Z) button to sort the </a:t>
              </a:r>
              <a:r>
                <a:rPr lang="en-ZA" b="1" dirty="0">
                  <a:latin typeface="Calibri" panose="020F0502020204030204" pitchFamily="34" charset="0"/>
                  <a:ea typeface="Times New Roman" panose="02020603050405020304" pitchFamily="18" charset="0"/>
                  <a:cs typeface="Times New Roman" panose="02020603050405020304" pitchFamily="18" charset="0"/>
                </a:rPr>
                <a:t>MRN IDs</a:t>
              </a:r>
              <a:r>
                <a:rPr lang="en-ZA" dirty="0">
                  <a:latin typeface="Calibri" panose="020F0502020204030204" pitchFamily="34" charset="0"/>
                  <a:ea typeface="Times New Roman" panose="02020603050405020304" pitchFamily="18" charset="0"/>
                  <a:cs typeface="Times New Roman" panose="02020603050405020304" pitchFamily="18" charset="0"/>
                </a:rPr>
                <a:t> in your </a:t>
              </a:r>
              <a:r>
                <a:rPr lang="en-ZA" b="1" dirty="0">
                  <a:latin typeface="Calibri" panose="020F0502020204030204" pitchFamily="34" charset="0"/>
                  <a:ea typeface="Times New Roman" panose="02020603050405020304" pitchFamily="18" charset="0"/>
                  <a:cs typeface="Times New Roman" panose="02020603050405020304" pitchFamily="18" charset="0"/>
                </a:rPr>
                <a:t>Inbox</a:t>
              </a:r>
              <a:r>
                <a:rPr lang="en-ZA" dirty="0">
                  <a:latin typeface="Calibri" panose="020F0502020204030204" pitchFamily="34" charset="0"/>
                  <a:ea typeface="Times New Roman" panose="02020603050405020304" pitchFamily="18" charset="0"/>
                  <a:cs typeface="Times New Roman" panose="02020603050405020304" pitchFamily="18" charset="0"/>
                </a:rPr>
                <a:t> in </a:t>
              </a:r>
              <a:r>
                <a:rPr lang="en-ZA"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 action="ppaction://hlinkfile"/>
                </a:rPr>
                <a:t>ascending</a:t>
              </a:r>
              <a:r>
                <a:rPr lang="en-ZA" dirty="0">
                  <a:latin typeface="Calibri" panose="020F0502020204030204" pitchFamily="34" charset="0"/>
                  <a:ea typeface="Times New Roman" panose="02020603050405020304" pitchFamily="18" charset="0"/>
                  <a:cs typeface="Times New Roman" panose="02020603050405020304" pitchFamily="18" charset="0"/>
                </a:rPr>
                <a:t> and </a:t>
              </a:r>
              <a:r>
                <a:rPr lang="en-ZA" u="sng" dirty="0">
                  <a:solidFill>
                    <a:srgbClr val="000000"/>
                  </a:solidFill>
                  <a:latin typeface="Calibri" panose="020F0502020204030204" pitchFamily="34" charset="0"/>
                  <a:ea typeface="Times New Roman" panose="02020603050405020304" pitchFamily="18" charset="0"/>
                  <a:cs typeface="Times New Roman" panose="02020603050405020304" pitchFamily="18" charset="0"/>
                  <a:hlinkClick r:id="rId4" action="ppaction://hlinkfile"/>
                </a:rPr>
                <a:t>descending</a:t>
              </a:r>
              <a:r>
                <a:rPr lang="en-ZA" dirty="0">
                  <a:latin typeface="Calibri" panose="020F0502020204030204" pitchFamily="34" charset="0"/>
                  <a:ea typeface="Times New Roman" panose="02020603050405020304" pitchFamily="18" charset="0"/>
                  <a:cs typeface="Times New Roman" panose="02020603050405020304" pitchFamily="18" charset="0"/>
                </a:rPr>
                <a:t> order.</a:t>
              </a:r>
            </a:p>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Rectangle 4"/>
            <p:cNvSpPr/>
            <p:nvPr/>
          </p:nvSpPr>
          <p:spPr>
            <a:xfrm>
              <a:off x="323528" y="1124745"/>
              <a:ext cx="504056" cy="360039"/>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grpSp>
      <p:sp>
        <p:nvSpPr>
          <p:cNvPr id="6" name="TextBox 5"/>
          <p:cNvSpPr txBox="1"/>
          <p:nvPr/>
        </p:nvSpPr>
        <p:spPr>
          <a:xfrm>
            <a:off x="5724128" y="3383126"/>
            <a:ext cx="3384376" cy="1477328"/>
          </a:xfrm>
          <a:prstGeom prst="rect">
            <a:avLst/>
          </a:prstGeom>
          <a:noFill/>
        </p:spPr>
        <p:txBody>
          <a:bodyPr wrap="square" rtlCol="0">
            <a:spAutoFit/>
          </a:bodyPr>
          <a:lstStyle/>
          <a:p>
            <a:r>
              <a:rPr lang="en-ZA" b="1" dirty="0" smtClean="0"/>
              <a:t>Additional sorting options :</a:t>
            </a:r>
          </a:p>
          <a:p>
            <a:pPr marL="285750" indent="-285750">
              <a:buFont typeface="Arial" panose="020B0604020202020204" pitchFamily="34" charset="0"/>
              <a:buChar char="•"/>
            </a:pPr>
            <a:r>
              <a:rPr lang="en-ZA" dirty="0" smtClean="0"/>
              <a:t>Newest</a:t>
            </a:r>
          </a:p>
          <a:p>
            <a:pPr marL="285750" indent="-285750">
              <a:buFont typeface="Arial" panose="020B0604020202020204" pitchFamily="34" charset="0"/>
              <a:buChar char="•"/>
            </a:pPr>
            <a:r>
              <a:rPr lang="en-ZA" dirty="0" smtClean="0"/>
              <a:t>Oldest</a:t>
            </a:r>
          </a:p>
          <a:p>
            <a:pPr marL="285750" indent="-285750">
              <a:buFont typeface="Arial" panose="020B0604020202020204" pitchFamily="34" charset="0"/>
              <a:buChar char="•"/>
            </a:pPr>
            <a:r>
              <a:rPr lang="en-ZA" dirty="0" smtClean="0"/>
              <a:t>Nearest</a:t>
            </a:r>
          </a:p>
          <a:p>
            <a:pPr marL="285750" indent="-285750">
              <a:buFont typeface="Arial" panose="020B0604020202020204" pitchFamily="34" charset="0"/>
              <a:buChar char="•"/>
            </a:pPr>
            <a:r>
              <a:rPr lang="en-ZA" dirty="0" smtClean="0"/>
              <a:t>Farthest </a:t>
            </a:r>
            <a:endParaRPr lang="en-ZA" dirty="0"/>
          </a:p>
        </p:txBody>
      </p:sp>
    </p:spTree>
    <p:extLst>
      <p:ext uri="{BB962C8B-B14F-4D97-AF65-F5344CB8AC3E}">
        <p14:creationId xmlns:p14="http://schemas.microsoft.com/office/powerpoint/2010/main" val="97206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7201" y="0"/>
            <a:ext cx="1015856" cy="523220"/>
          </a:xfrm>
          <a:prstGeom prst="rect">
            <a:avLst/>
          </a:prstGeom>
        </p:spPr>
        <p:txBody>
          <a:bodyPr wrap="none">
            <a:spAutoFit/>
          </a:bodyPr>
          <a:lstStyle/>
          <a:p>
            <a:pPr algn="ctr">
              <a:spcBef>
                <a:spcPct val="20000"/>
              </a:spcBef>
            </a:pPr>
            <a:r>
              <a:rPr lang="en-US" sz="2800" b="1" dirty="0" smtClean="0">
                <a:solidFill>
                  <a:schemeClr val="bg1"/>
                </a:solidFill>
              </a:rPr>
              <a:t>Inbox</a:t>
            </a:r>
            <a:endParaRPr lang="en-US" sz="2800" b="1" dirty="0">
              <a:solidFill>
                <a:schemeClr val="bg1"/>
              </a:solidFill>
            </a:endParaRPr>
          </a:p>
        </p:txBody>
      </p:sp>
      <p:grpSp>
        <p:nvGrpSpPr>
          <p:cNvPr id="6" name="Group 5"/>
          <p:cNvGrpSpPr/>
          <p:nvPr/>
        </p:nvGrpSpPr>
        <p:grpSpPr>
          <a:xfrm>
            <a:off x="395536" y="836712"/>
            <a:ext cx="8568952" cy="4824535"/>
            <a:chOff x="395536" y="836712"/>
            <a:chExt cx="8568952" cy="4824535"/>
          </a:xfrm>
        </p:grpSpPr>
        <p:sp>
          <p:nvSpPr>
            <p:cNvPr id="3" name="Rectangle 2"/>
            <p:cNvSpPr/>
            <p:nvPr/>
          </p:nvSpPr>
          <p:spPr>
            <a:xfrm>
              <a:off x="5868144" y="980728"/>
              <a:ext cx="3096344" cy="923330"/>
            </a:xfrm>
            <a:prstGeom prst="rect">
              <a:avLst/>
            </a:prstGeom>
          </p:spPr>
          <p:txBody>
            <a:bodyPr wrap="square">
              <a:spAutoFit/>
            </a:bodyPr>
            <a:lstStyle/>
            <a:p>
              <a:pPr>
                <a:spcAft>
                  <a:spcPts val="0"/>
                </a:spcAft>
              </a:pPr>
              <a:r>
                <a:rPr lang="en-ZA" b="1" dirty="0" smtClean="0">
                  <a:latin typeface="Calibri" panose="020F0502020204030204" pitchFamily="34" charset="0"/>
                  <a:ea typeface="Times New Roman" panose="02020603050405020304" pitchFamily="18" charset="0"/>
                  <a:cs typeface="Times New Roman" panose="02020603050405020304" pitchFamily="18" charset="0"/>
                </a:rPr>
                <a:t>Inbox has two view options:</a:t>
              </a: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List </a:t>
              </a: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Map </a:t>
              </a:r>
            </a:p>
          </p:txBody>
        </p:sp>
        <p:pic>
          <p:nvPicPr>
            <p:cNvPr id="4" name="Picture 3"/>
            <p:cNvPicPr/>
            <p:nvPr/>
          </p:nvPicPr>
          <p:blipFill rotWithShape="1">
            <a:blip r:embed="rId3"/>
            <a:srcRect l="21622" t="15033" r="60462" b="19106"/>
            <a:stretch/>
          </p:blipFill>
          <p:spPr bwMode="auto">
            <a:xfrm>
              <a:off x="395536" y="836712"/>
              <a:ext cx="5256584" cy="48245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nvGrpSpPr>
          <p:cNvPr id="12" name="Group 11"/>
          <p:cNvGrpSpPr/>
          <p:nvPr/>
        </p:nvGrpSpPr>
        <p:grpSpPr>
          <a:xfrm>
            <a:off x="971600" y="2132856"/>
            <a:ext cx="7344816" cy="3528391"/>
            <a:chOff x="971600" y="2132856"/>
            <a:chExt cx="7344816" cy="3528391"/>
          </a:xfrm>
        </p:grpSpPr>
        <p:sp>
          <p:nvSpPr>
            <p:cNvPr id="10" name="Rectangle 9"/>
            <p:cNvSpPr/>
            <p:nvPr/>
          </p:nvSpPr>
          <p:spPr>
            <a:xfrm>
              <a:off x="971600" y="5445224"/>
              <a:ext cx="504056" cy="216023"/>
            </a:xfrm>
            <a:prstGeom prst="rect">
              <a:avLst/>
            </a:prstGeom>
            <a:noFill/>
            <a:ln w="31750" cap="flat" cmpd="sng" algn="ctr">
              <a:solidFill>
                <a:schemeClr val="accent3"/>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11" name="TextBox 10"/>
            <p:cNvSpPr txBox="1"/>
            <p:nvPr/>
          </p:nvSpPr>
          <p:spPr>
            <a:xfrm>
              <a:off x="5868144" y="2132856"/>
              <a:ext cx="2448272" cy="646331"/>
            </a:xfrm>
            <a:prstGeom prst="rect">
              <a:avLst/>
            </a:prstGeom>
            <a:noFill/>
          </p:spPr>
          <p:txBody>
            <a:bodyPr wrap="square" rtlCol="0">
              <a:spAutoFit/>
            </a:bodyPr>
            <a:lstStyle/>
            <a:p>
              <a:r>
                <a:rPr lang="en-ZA" dirty="0" smtClean="0"/>
                <a:t>Tap on map to view MRN IDs spatially. </a:t>
              </a:r>
              <a:endParaRPr lang="en-ZA" dirty="0"/>
            </a:p>
          </p:txBody>
        </p:sp>
      </p:grpSp>
      <p:pic>
        <p:nvPicPr>
          <p:cNvPr id="9" name="Picture 8"/>
          <p:cNvPicPr>
            <a:picLocks noChangeAspect="1"/>
          </p:cNvPicPr>
          <p:nvPr/>
        </p:nvPicPr>
        <p:blipFill>
          <a:blip r:embed="rId4"/>
          <a:stretch>
            <a:fillRect/>
          </a:stretch>
        </p:blipFill>
        <p:spPr>
          <a:xfrm>
            <a:off x="368135" y="836712"/>
            <a:ext cx="5256584" cy="4896545"/>
          </a:xfrm>
          <a:prstGeom prst="rect">
            <a:avLst/>
          </a:prstGeom>
        </p:spPr>
      </p:pic>
      <p:grpSp>
        <p:nvGrpSpPr>
          <p:cNvPr id="16" name="Group 15"/>
          <p:cNvGrpSpPr/>
          <p:nvPr/>
        </p:nvGrpSpPr>
        <p:grpSpPr>
          <a:xfrm>
            <a:off x="4499992" y="3222644"/>
            <a:ext cx="4104456" cy="2510612"/>
            <a:chOff x="4499992" y="3222644"/>
            <a:chExt cx="4104456" cy="2510612"/>
          </a:xfrm>
        </p:grpSpPr>
        <p:sp>
          <p:nvSpPr>
            <p:cNvPr id="13" name="Rectangle 12"/>
            <p:cNvSpPr/>
            <p:nvPr/>
          </p:nvSpPr>
          <p:spPr>
            <a:xfrm flipV="1">
              <a:off x="4499992" y="5445222"/>
              <a:ext cx="504055" cy="288034"/>
            </a:xfrm>
            <a:prstGeom prst="rect">
              <a:avLst/>
            </a:prstGeom>
            <a:noFill/>
            <a:ln w="31750" cap="flat" cmpd="sng" algn="ctr">
              <a:solidFill>
                <a:srgbClr val="00B05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14" name="Rectangle 13"/>
            <p:cNvSpPr/>
            <p:nvPr/>
          </p:nvSpPr>
          <p:spPr>
            <a:xfrm>
              <a:off x="5868144" y="3222644"/>
              <a:ext cx="2736304" cy="646331"/>
            </a:xfrm>
            <a:prstGeom prst="rect">
              <a:avLst/>
            </a:prstGeom>
          </p:spPr>
          <p:txBody>
            <a:bodyPr wrap="square">
              <a:spAutoFit/>
            </a:bodyPr>
            <a:lstStyle/>
            <a:p>
              <a:r>
                <a:rPr lang="en-ZA" dirty="0" smtClean="0">
                  <a:ea typeface="Times New Roman" panose="02020603050405020304" pitchFamily="18" charset="0"/>
                </a:rPr>
                <a:t>Tap </a:t>
              </a:r>
              <a:r>
                <a:rPr lang="en-ZA" dirty="0" smtClean="0">
                  <a:solidFill>
                    <a:srgbClr val="00B050"/>
                  </a:solidFill>
                  <a:ea typeface="Times New Roman" panose="02020603050405020304" pitchFamily="18" charset="0"/>
                </a:rPr>
                <a:t>refresh icon </a:t>
              </a:r>
              <a:r>
                <a:rPr lang="en-ZA" dirty="0">
                  <a:ea typeface="Times New Roman" panose="02020603050405020304" pitchFamily="18" charset="0"/>
                </a:rPr>
                <a:t>to refresh </a:t>
              </a:r>
              <a:r>
                <a:rPr lang="en-ZA" dirty="0" smtClean="0">
                  <a:ea typeface="Times New Roman" panose="02020603050405020304" pitchFamily="18" charset="0"/>
                </a:rPr>
                <a:t>geo-points.</a:t>
              </a:r>
              <a:endParaRPr lang="en-ZA" dirty="0"/>
            </a:p>
          </p:txBody>
        </p:sp>
      </p:grpSp>
      <p:grpSp>
        <p:nvGrpSpPr>
          <p:cNvPr id="18" name="Group 17"/>
          <p:cNvGrpSpPr/>
          <p:nvPr/>
        </p:nvGrpSpPr>
        <p:grpSpPr>
          <a:xfrm>
            <a:off x="1115617" y="4221088"/>
            <a:ext cx="7740351" cy="1512168"/>
            <a:chOff x="1115617" y="4221088"/>
            <a:chExt cx="7740351" cy="1512168"/>
          </a:xfrm>
        </p:grpSpPr>
        <p:sp>
          <p:nvSpPr>
            <p:cNvPr id="15" name="Rectangle 14"/>
            <p:cNvSpPr/>
            <p:nvPr/>
          </p:nvSpPr>
          <p:spPr>
            <a:xfrm>
              <a:off x="5868144" y="4221088"/>
              <a:ext cx="2987824" cy="646331"/>
            </a:xfrm>
            <a:prstGeom prst="rect">
              <a:avLst/>
            </a:prstGeom>
          </p:spPr>
          <p:txBody>
            <a:bodyPr wrap="square">
              <a:spAutoFit/>
            </a:bodyPr>
            <a:lstStyle/>
            <a:p>
              <a:r>
                <a:rPr lang="en-ZA" dirty="0" smtClean="0">
                  <a:ea typeface="Times New Roman" panose="02020603050405020304" pitchFamily="18" charset="0"/>
                </a:rPr>
                <a:t>Tap </a:t>
              </a:r>
              <a:r>
                <a:rPr lang="en-ZA" dirty="0" smtClean="0">
                  <a:solidFill>
                    <a:srgbClr val="FF0000"/>
                  </a:solidFill>
                  <a:ea typeface="Times New Roman" panose="02020603050405020304" pitchFamily="18" charset="0"/>
                </a:rPr>
                <a:t>list icon</a:t>
              </a:r>
              <a:r>
                <a:rPr lang="en-ZA" dirty="0">
                  <a:ea typeface="Times New Roman" panose="02020603050405020304" pitchFamily="18" charset="0"/>
                </a:rPr>
                <a:t> </a:t>
              </a:r>
              <a:r>
                <a:rPr lang="en-ZA" dirty="0" smtClean="0">
                  <a:ea typeface="Times New Roman" panose="02020603050405020304" pitchFamily="18" charset="0"/>
                </a:rPr>
                <a:t>to go back to list view.</a:t>
              </a:r>
              <a:endParaRPr lang="en-ZA" dirty="0"/>
            </a:p>
          </p:txBody>
        </p:sp>
        <p:sp>
          <p:nvSpPr>
            <p:cNvPr id="17" name="Rectangle 16"/>
            <p:cNvSpPr/>
            <p:nvPr/>
          </p:nvSpPr>
          <p:spPr>
            <a:xfrm>
              <a:off x="1115617" y="5445222"/>
              <a:ext cx="387440" cy="288034"/>
            </a:xfrm>
            <a:prstGeom prst="rect">
              <a:avLst/>
            </a:prstGeom>
            <a:noFill/>
            <a:ln w="3175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grpSp>
    </p:spTree>
    <p:extLst>
      <p:ext uri="{BB962C8B-B14F-4D97-AF65-F5344CB8AC3E}">
        <p14:creationId xmlns:p14="http://schemas.microsoft.com/office/powerpoint/2010/main" val="113415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142" y="0"/>
            <a:ext cx="2366353" cy="523220"/>
          </a:xfrm>
          <a:prstGeom prst="rect">
            <a:avLst/>
          </a:prstGeom>
        </p:spPr>
        <p:txBody>
          <a:bodyPr wrap="none">
            <a:spAutoFit/>
          </a:bodyPr>
          <a:lstStyle/>
          <a:p>
            <a:pPr algn="ctr">
              <a:spcBef>
                <a:spcPct val="20000"/>
              </a:spcBef>
            </a:pPr>
            <a:r>
              <a:rPr lang="en-US" sz="2800" b="1" dirty="0" smtClean="0">
                <a:solidFill>
                  <a:schemeClr val="bg1"/>
                </a:solidFill>
              </a:rPr>
              <a:t>Selecting MRN</a:t>
            </a:r>
            <a:endParaRPr lang="en-US" sz="2800" b="1" dirty="0">
              <a:solidFill>
                <a:schemeClr val="bg1"/>
              </a:solidFill>
            </a:endParaRPr>
          </a:p>
        </p:txBody>
      </p:sp>
      <p:sp>
        <p:nvSpPr>
          <p:cNvPr id="3" name="Rectangle 2"/>
          <p:cNvSpPr/>
          <p:nvPr/>
        </p:nvSpPr>
        <p:spPr>
          <a:xfrm>
            <a:off x="123744" y="1913256"/>
            <a:ext cx="7488832" cy="646331"/>
          </a:xfrm>
          <a:prstGeom prst="rect">
            <a:avLst/>
          </a:prstGeom>
        </p:spPr>
        <p:txBody>
          <a:bodyPr wrap="square">
            <a:spAutoFit/>
          </a:bodyPr>
          <a:lstStyle/>
          <a:p>
            <a:pPr>
              <a:spcAft>
                <a:spcPts val="0"/>
              </a:spcAft>
            </a:pP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r>
              <a:rPr lang="en-ZA" dirty="0" smtClean="0">
                <a:latin typeface="Calibri" panose="020F0502020204030204" pitchFamily="34" charset="0"/>
                <a:ea typeface="Times New Roman" panose="02020603050405020304" pitchFamily="18" charset="0"/>
                <a:cs typeface="Times New Roman" panose="02020603050405020304" pitchFamily="18" charset="0"/>
              </a:rPr>
              <a:t>Capture </a:t>
            </a:r>
            <a:r>
              <a:rPr lang="en-ZA" dirty="0">
                <a:latin typeface="Calibri" panose="020F0502020204030204" pitchFamily="34" charset="0"/>
                <a:ea typeface="Times New Roman" panose="02020603050405020304" pitchFamily="18" charset="0"/>
                <a:cs typeface="Times New Roman" panose="02020603050405020304" pitchFamily="18" charset="0"/>
              </a:rPr>
              <a:t>some numeric digits from </a:t>
            </a:r>
            <a:r>
              <a:rPr lang="en-ZA" dirty="0" smtClean="0">
                <a:latin typeface="Calibri" panose="020F0502020204030204" pitchFamily="34" charset="0"/>
                <a:ea typeface="Times New Roman" panose="02020603050405020304" pitchFamily="18" charset="0"/>
                <a:cs typeface="Times New Roman" panose="02020603050405020304" pitchFamily="18" charset="0"/>
              </a:rPr>
              <a:t>a </a:t>
            </a:r>
            <a:r>
              <a:rPr lang="en-ZA" b="1" dirty="0">
                <a:latin typeface="Calibri" panose="020F0502020204030204" pitchFamily="34" charset="0"/>
                <a:ea typeface="Times New Roman" panose="02020603050405020304" pitchFamily="18" charset="0"/>
                <a:cs typeface="Times New Roman" panose="02020603050405020304" pitchFamily="18" charset="0"/>
              </a:rPr>
              <a:t>MRN ID</a:t>
            </a:r>
            <a:r>
              <a:rPr lang="en-ZA" dirty="0">
                <a:latin typeface="Calibri" panose="020F0502020204030204" pitchFamily="34" charset="0"/>
                <a:ea typeface="Times New Roman" panose="02020603050405020304" pitchFamily="18" charset="0"/>
                <a:cs typeface="Times New Roman" panose="02020603050405020304" pitchFamily="18" charset="0"/>
              </a:rPr>
              <a:t> to search for an </a:t>
            </a:r>
            <a:r>
              <a:rPr lang="en-ZA" b="1" dirty="0">
                <a:latin typeface="Calibri" panose="020F0502020204030204" pitchFamily="34" charset="0"/>
                <a:ea typeface="Times New Roman" panose="02020603050405020304" pitchFamily="18" charset="0"/>
                <a:cs typeface="Times New Roman" panose="02020603050405020304" pitchFamily="18" charset="0"/>
              </a:rPr>
              <a:t>MRN ID.</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srcRect l="14697" t="14447" r="70856" b="72449"/>
          <a:stretch/>
        </p:blipFill>
        <p:spPr bwMode="auto">
          <a:xfrm>
            <a:off x="422857" y="2778982"/>
            <a:ext cx="4680520" cy="950438"/>
          </a:xfrm>
          <a:prstGeom prst="rect">
            <a:avLst/>
          </a:prstGeom>
          <a:ln>
            <a:solidFill>
              <a:schemeClr val="tx1"/>
            </a:solidFill>
          </a:ln>
          <a:extLst>
            <a:ext uri="{53640926-AAD7-44D8-BBD7-CCE9431645EC}">
              <a14:shadowObscured xmlns:a14="http://schemas.microsoft.com/office/drawing/2010/main"/>
            </a:ext>
          </a:extLst>
        </p:spPr>
      </p:pic>
      <p:sp>
        <p:nvSpPr>
          <p:cNvPr id="5" name="Rectangle 4"/>
          <p:cNvSpPr/>
          <p:nvPr/>
        </p:nvSpPr>
        <p:spPr>
          <a:xfrm>
            <a:off x="118897" y="3746849"/>
            <a:ext cx="7056784" cy="369332"/>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to select </a:t>
            </a:r>
            <a:r>
              <a:rPr lang="en-ZA" dirty="0" smtClean="0">
                <a:latin typeface="Calibri" panose="020F0502020204030204" pitchFamily="34" charset="0"/>
                <a:ea typeface="Times New Roman" panose="02020603050405020304" pitchFamily="18" charset="0"/>
                <a:cs typeface="Times New Roman" panose="02020603050405020304" pitchFamily="18" charset="0"/>
              </a:rPr>
              <a:t>a </a:t>
            </a:r>
            <a:r>
              <a:rPr lang="en-ZA" b="1" dirty="0">
                <a:latin typeface="Calibri" panose="020F0502020204030204" pitchFamily="34" charset="0"/>
                <a:ea typeface="Times New Roman" panose="02020603050405020304" pitchFamily="18" charset="0"/>
                <a:cs typeface="Times New Roman" panose="02020603050405020304" pitchFamily="18" charset="0"/>
              </a:rPr>
              <a:t>MRN ID</a:t>
            </a:r>
            <a:r>
              <a:rPr lang="en-ZA" dirty="0">
                <a:latin typeface="Calibri" panose="020F0502020204030204" pitchFamily="34" charset="0"/>
                <a:ea typeface="Times New Roman" panose="02020603050405020304" pitchFamily="18" charset="0"/>
                <a:cs typeface="Times New Roman" panose="02020603050405020304" pitchFamily="18" charset="0"/>
              </a:rPr>
              <a:t> from the list, for processing.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p:nvPr/>
        </p:nvPicPr>
        <p:blipFill rotWithShape="1">
          <a:blip r:embed="rId3"/>
          <a:srcRect l="14697" t="14447" r="70856" b="72449"/>
          <a:stretch/>
        </p:blipFill>
        <p:spPr bwMode="auto">
          <a:xfrm>
            <a:off x="423440" y="4293096"/>
            <a:ext cx="4517628" cy="1465876"/>
          </a:xfrm>
          <a:prstGeom prst="rect">
            <a:avLst/>
          </a:prstGeom>
          <a:ln>
            <a:solidFill>
              <a:schemeClr val="tx1"/>
            </a:solidFill>
          </a:ln>
          <a:extLst>
            <a:ext uri="{53640926-AAD7-44D8-BBD7-CCE9431645EC}">
              <a14:shadowObscured xmlns:a14="http://schemas.microsoft.com/office/drawing/2010/main"/>
            </a:ext>
          </a:extLst>
        </p:spPr>
      </p:pic>
      <p:sp>
        <p:nvSpPr>
          <p:cNvPr id="7" name="Rectangle 6"/>
          <p:cNvSpPr/>
          <p:nvPr/>
        </p:nvSpPr>
        <p:spPr>
          <a:xfrm>
            <a:off x="423440" y="5016258"/>
            <a:ext cx="4013572" cy="444906"/>
          </a:xfrm>
          <a:prstGeom prst="rect">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8" name="TextBox 7"/>
          <p:cNvSpPr txBox="1"/>
          <p:nvPr/>
        </p:nvSpPr>
        <p:spPr>
          <a:xfrm>
            <a:off x="422857" y="771070"/>
            <a:ext cx="5517295" cy="1200329"/>
          </a:xfrm>
          <a:prstGeom prst="rect">
            <a:avLst/>
          </a:prstGeom>
          <a:noFill/>
        </p:spPr>
        <p:txBody>
          <a:bodyPr wrap="square" rtlCol="0">
            <a:spAutoFit/>
          </a:bodyPr>
          <a:lstStyle/>
          <a:p>
            <a:r>
              <a:rPr lang="en-ZA" dirty="0" smtClean="0"/>
              <a:t>To select a MRN:</a:t>
            </a:r>
          </a:p>
          <a:p>
            <a:pPr marL="285750" indent="-285750">
              <a:buFont typeface="Arial" panose="020B0604020202020204" pitchFamily="34" charset="0"/>
              <a:buChar char="•"/>
            </a:pPr>
            <a:r>
              <a:rPr lang="en-ZA" dirty="0" smtClean="0"/>
              <a:t>Tap on MRN from Inbox list </a:t>
            </a:r>
            <a:r>
              <a:rPr lang="en-ZA" b="1" dirty="0" smtClean="0"/>
              <a:t>OR</a:t>
            </a:r>
          </a:p>
          <a:p>
            <a:pPr marL="285750" indent="-285750">
              <a:buFont typeface="Arial" panose="020B0604020202020204" pitchFamily="34" charset="0"/>
              <a:buChar char="•"/>
            </a:pPr>
            <a:r>
              <a:rPr lang="en-ZA" dirty="0" smtClean="0"/>
              <a:t>Tap on a Geo-point from map view </a:t>
            </a:r>
            <a:r>
              <a:rPr lang="en-ZA" b="1" dirty="0" smtClean="0"/>
              <a:t>OR</a:t>
            </a:r>
          </a:p>
          <a:p>
            <a:pPr marL="285750" indent="-285750">
              <a:buFont typeface="Arial" panose="020B0604020202020204" pitchFamily="34" charset="0"/>
              <a:buChar char="•"/>
            </a:pPr>
            <a:r>
              <a:rPr lang="en-ZA" dirty="0" smtClean="0"/>
              <a:t>Search for the MRN ID.</a:t>
            </a:r>
          </a:p>
        </p:txBody>
      </p:sp>
    </p:spTree>
    <p:extLst>
      <p:ext uri="{BB962C8B-B14F-4D97-AF65-F5344CB8AC3E}">
        <p14:creationId xmlns:p14="http://schemas.microsoft.com/office/powerpoint/2010/main" val="108933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2936" y="0"/>
            <a:ext cx="4433521" cy="523220"/>
          </a:xfrm>
          <a:prstGeom prst="rect">
            <a:avLst/>
          </a:prstGeom>
        </p:spPr>
        <p:txBody>
          <a:bodyPr wrap="none">
            <a:spAutoFit/>
          </a:bodyPr>
          <a:lstStyle/>
          <a:p>
            <a:pPr algn="ctr">
              <a:spcBef>
                <a:spcPct val="20000"/>
              </a:spcBef>
            </a:pPr>
            <a:r>
              <a:rPr lang="en-US" sz="2800" b="1" dirty="0">
                <a:solidFill>
                  <a:schemeClr val="bg1"/>
                </a:solidFill>
              </a:rPr>
              <a:t>Dwelling Point Enumeration </a:t>
            </a:r>
          </a:p>
        </p:txBody>
      </p:sp>
      <p:sp>
        <p:nvSpPr>
          <p:cNvPr id="3" name="Rectangle 2"/>
          <p:cNvSpPr/>
          <p:nvPr/>
        </p:nvSpPr>
        <p:spPr>
          <a:xfrm>
            <a:off x="323528" y="584775"/>
            <a:ext cx="8496944" cy="369332"/>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Dwelling Point Enumeration – Pilot </a:t>
            </a:r>
            <a:r>
              <a:rPr lang="en-ZA" dirty="0">
                <a:latin typeface="Calibri" panose="020F0502020204030204" pitchFamily="34" charset="0"/>
                <a:ea typeface="Times New Roman" panose="02020603050405020304" pitchFamily="18" charset="0"/>
                <a:cs typeface="Times New Roman" panose="02020603050405020304" pitchFamily="18" charset="0"/>
              </a:rPr>
              <a:t>window is displayed for a selected </a:t>
            </a:r>
            <a:r>
              <a:rPr lang="en-ZA" b="1" dirty="0">
                <a:latin typeface="Calibri" panose="020F0502020204030204" pitchFamily="34" charset="0"/>
                <a:ea typeface="Times New Roman" panose="02020603050405020304" pitchFamily="18" charset="0"/>
                <a:cs typeface="Times New Roman" panose="02020603050405020304" pitchFamily="18" charset="0"/>
              </a:rPr>
              <a:t>MRN ID</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srcRect l="14804" t="14333" r="66005" b="56025"/>
          <a:stretch/>
        </p:blipFill>
        <p:spPr bwMode="auto">
          <a:xfrm>
            <a:off x="323528" y="1169550"/>
            <a:ext cx="7632848" cy="2691498"/>
          </a:xfrm>
          <a:prstGeom prst="rect">
            <a:avLst/>
          </a:prstGeom>
          <a:ln w="2857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pic>
        <p:nvPicPr>
          <p:cNvPr id="5" name="Picture 4"/>
          <p:cNvPicPr>
            <a:picLocks noChangeAspect="1"/>
          </p:cNvPicPr>
          <p:nvPr/>
        </p:nvPicPr>
        <p:blipFill rotWithShape="1">
          <a:blip r:embed="rId4"/>
          <a:srcRect b="85665"/>
          <a:stretch/>
        </p:blipFill>
        <p:spPr>
          <a:xfrm>
            <a:off x="325427" y="4076491"/>
            <a:ext cx="7630949" cy="492037"/>
          </a:xfrm>
          <a:prstGeom prst="rect">
            <a:avLst/>
          </a:prstGeom>
          <a:ln w="28575">
            <a:solidFill>
              <a:schemeClr val="tx1"/>
            </a:solidFill>
          </a:ln>
        </p:spPr>
      </p:pic>
      <p:pic>
        <p:nvPicPr>
          <p:cNvPr id="8" name="Picture 7"/>
          <p:cNvPicPr>
            <a:picLocks noChangeAspect="1"/>
          </p:cNvPicPr>
          <p:nvPr/>
        </p:nvPicPr>
        <p:blipFill rotWithShape="1">
          <a:blip r:embed="rId5"/>
          <a:srcRect t="67306" b="29810"/>
          <a:stretch/>
        </p:blipFill>
        <p:spPr>
          <a:xfrm>
            <a:off x="323529" y="4711962"/>
            <a:ext cx="7632848" cy="445230"/>
          </a:xfrm>
          <a:prstGeom prst="rect">
            <a:avLst/>
          </a:prstGeom>
          <a:ln w="28575">
            <a:solidFill>
              <a:schemeClr val="tx1"/>
            </a:solidFill>
          </a:ln>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t="69442" b="26312"/>
          <a:stretch/>
        </p:blipFill>
        <p:spPr>
          <a:xfrm>
            <a:off x="323528" y="5300626"/>
            <a:ext cx="7632848" cy="576064"/>
          </a:xfrm>
          <a:prstGeom prst="rect">
            <a:avLst/>
          </a:prstGeom>
          <a:ln w="28575">
            <a:solidFill>
              <a:srgbClr val="000000"/>
            </a:solidFill>
          </a:ln>
        </p:spPr>
      </p:pic>
    </p:spTree>
    <p:extLst>
      <p:ext uri="{BB962C8B-B14F-4D97-AF65-F5344CB8AC3E}">
        <p14:creationId xmlns:p14="http://schemas.microsoft.com/office/powerpoint/2010/main" val="10895615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836712"/>
            <a:ext cx="8640960" cy="369332"/>
          </a:xfrm>
          <a:prstGeom prst="rect">
            <a:avLst/>
          </a:prstGeom>
        </p:spPr>
        <p:txBody>
          <a:bodyPr wrap="square">
            <a:spAutoFit/>
          </a:bodyPr>
          <a:lstStyle/>
          <a:p>
            <a:r>
              <a:rPr lang="en-GB" dirty="0"/>
              <a:t>Tap the Actions </a:t>
            </a:r>
            <a:r>
              <a:rPr lang="en-GB" dirty="0">
                <a:solidFill>
                  <a:srgbClr val="FF0000"/>
                </a:solidFill>
              </a:rPr>
              <a:t>chevron</a:t>
            </a:r>
            <a:r>
              <a:rPr lang="en-GB" dirty="0"/>
              <a:t> as in the illustration below if the Actions menu is not expanded. </a:t>
            </a:r>
            <a:endParaRPr lang="en-ZA" dirty="0"/>
          </a:p>
        </p:txBody>
      </p:sp>
      <p:pic>
        <p:nvPicPr>
          <p:cNvPr id="3" name="Picture 2"/>
          <p:cNvPicPr>
            <a:picLocks noChangeAspect="1"/>
          </p:cNvPicPr>
          <p:nvPr/>
        </p:nvPicPr>
        <p:blipFill>
          <a:blip r:embed="rId2"/>
          <a:stretch>
            <a:fillRect/>
          </a:stretch>
        </p:blipFill>
        <p:spPr>
          <a:xfrm>
            <a:off x="827584" y="1556792"/>
            <a:ext cx="6768752" cy="3384376"/>
          </a:xfrm>
          <a:prstGeom prst="rect">
            <a:avLst/>
          </a:prstGeom>
        </p:spPr>
      </p:pic>
      <p:sp>
        <p:nvSpPr>
          <p:cNvPr id="5" name="Rectangle 4"/>
          <p:cNvSpPr/>
          <p:nvPr/>
        </p:nvSpPr>
        <p:spPr>
          <a:xfrm>
            <a:off x="827584" y="2276872"/>
            <a:ext cx="28803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8" name="Group 7"/>
          <p:cNvGrpSpPr/>
          <p:nvPr/>
        </p:nvGrpSpPr>
        <p:grpSpPr>
          <a:xfrm>
            <a:off x="319758" y="3645024"/>
            <a:ext cx="7060553" cy="1872208"/>
            <a:chOff x="319758" y="3645024"/>
            <a:chExt cx="7060553" cy="1872208"/>
          </a:xfrm>
        </p:grpSpPr>
        <p:sp>
          <p:nvSpPr>
            <p:cNvPr id="4" name="Rectangle 3"/>
            <p:cNvSpPr/>
            <p:nvPr/>
          </p:nvSpPr>
          <p:spPr>
            <a:xfrm>
              <a:off x="319758" y="5147900"/>
              <a:ext cx="7060553" cy="369332"/>
            </a:xfrm>
            <a:prstGeom prst="rect">
              <a:avLst/>
            </a:prstGeom>
          </p:spPr>
          <p:txBody>
            <a:bodyPr wrap="square">
              <a:spAutoFit/>
            </a:bodyPr>
            <a:lstStyle/>
            <a:p>
              <a:r>
                <a:rPr lang="en-GB" dirty="0"/>
                <a:t>Tap the View Map option from the list of Actions.</a:t>
              </a:r>
              <a:endParaRPr lang="en-ZA" dirty="0"/>
            </a:p>
          </p:txBody>
        </p:sp>
        <p:sp>
          <p:nvSpPr>
            <p:cNvPr id="6" name="Rectangle 5"/>
            <p:cNvSpPr/>
            <p:nvPr/>
          </p:nvSpPr>
          <p:spPr>
            <a:xfrm>
              <a:off x="4211960" y="3645024"/>
              <a:ext cx="108012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7" name="Rectangle 6"/>
          <p:cNvSpPr/>
          <p:nvPr/>
        </p:nvSpPr>
        <p:spPr>
          <a:xfrm>
            <a:off x="-180527" y="13557"/>
            <a:ext cx="4392487" cy="523220"/>
          </a:xfrm>
          <a:prstGeom prst="rect">
            <a:avLst/>
          </a:prstGeom>
        </p:spPr>
        <p:txBody>
          <a:bodyPr wrap="square">
            <a:spAutoFit/>
          </a:bodyPr>
          <a:lstStyle/>
          <a:p>
            <a:pPr algn="ctr">
              <a:spcBef>
                <a:spcPct val="20000"/>
              </a:spcBef>
            </a:pPr>
            <a:r>
              <a:rPr lang="en-US" sz="2800" b="1" dirty="0" smtClean="0">
                <a:solidFill>
                  <a:schemeClr val="bg1"/>
                </a:solidFill>
              </a:rPr>
              <a:t>Actions and Map</a:t>
            </a:r>
            <a:endParaRPr lang="en-US" sz="2800" b="1" dirty="0">
              <a:solidFill>
                <a:schemeClr val="bg1"/>
              </a:solidFill>
            </a:endParaRPr>
          </a:p>
        </p:txBody>
      </p:sp>
    </p:spTree>
    <p:extLst>
      <p:ext uri="{BB962C8B-B14F-4D97-AF65-F5344CB8AC3E}">
        <p14:creationId xmlns:p14="http://schemas.microsoft.com/office/powerpoint/2010/main" val="323624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836712"/>
            <a:ext cx="3334118" cy="369332"/>
          </a:xfrm>
          <a:prstGeom prst="rect">
            <a:avLst/>
          </a:prstGeom>
        </p:spPr>
        <p:txBody>
          <a:bodyPr wrap="none">
            <a:spAutoFit/>
          </a:bodyPr>
          <a:lstStyle/>
          <a:p>
            <a:r>
              <a:rPr lang="en-GB" dirty="0"/>
              <a:t>The Explorer for ArcGIS </a:t>
            </a:r>
            <a:r>
              <a:rPr lang="en-GB" dirty="0" smtClean="0"/>
              <a:t>initializes</a:t>
            </a:r>
            <a:endParaRPr lang="en-ZA" dirty="0"/>
          </a:p>
        </p:txBody>
      </p:sp>
      <p:pic>
        <p:nvPicPr>
          <p:cNvPr id="3" name="Picture 2"/>
          <p:cNvPicPr>
            <a:picLocks noChangeAspect="1"/>
          </p:cNvPicPr>
          <p:nvPr/>
        </p:nvPicPr>
        <p:blipFill>
          <a:blip r:embed="rId2"/>
          <a:stretch>
            <a:fillRect/>
          </a:stretch>
        </p:blipFill>
        <p:spPr>
          <a:xfrm>
            <a:off x="611560" y="1383773"/>
            <a:ext cx="3297117" cy="4017677"/>
          </a:xfrm>
          <a:prstGeom prst="rect">
            <a:avLst/>
          </a:prstGeom>
        </p:spPr>
      </p:pic>
      <p:grpSp>
        <p:nvGrpSpPr>
          <p:cNvPr id="6" name="Group 5"/>
          <p:cNvGrpSpPr/>
          <p:nvPr/>
        </p:nvGrpSpPr>
        <p:grpSpPr>
          <a:xfrm>
            <a:off x="4139952" y="836712"/>
            <a:ext cx="5180808" cy="4564738"/>
            <a:chOff x="4139952" y="836712"/>
            <a:chExt cx="5180808" cy="3715623"/>
          </a:xfrm>
        </p:grpSpPr>
        <p:sp>
          <p:nvSpPr>
            <p:cNvPr id="4" name="Rectangle 3"/>
            <p:cNvSpPr/>
            <p:nvPr/>
          </p:nvSpPr>
          <p:spPr>
            <a:xfrm>
              <a:off x="4139952" y="836712"/>
              <a:ext cx="5180808" cy="369332"/>
            </a:xfrm>
            <a:prstGeom prst="rect">
              <a:avLst/>
            </a:prstGeom>
          </p:spPr>
          <p:txBody>
            <a:bodyPr wrap="square">
              <a:spAutoFit/>
            </a:bodyPr>
            <a:lstStyle/>
            <a:p>
              <a:r>
                <a:rPr lang="en-GB" dirty="0"/>
                <a:t>A currently selected MRN is displayed on the map. </a:t>
              </a:r>
              <a:endParaRPr lang="en-ZA" dirty="0"/>
            </a:p>
          </p:txBody>
        </p:sp>
        <p:pic>
          <p:nvPicPr>
            <p:cNvPr id="5" name="Picture 4"/>
            <p:cNvPicPr>
              <a:picLocks noChangeAspect="1"/>
            </p:cNvPicPr>
            <p:nvPr/>
          </p:nvPicPr>
          <p:blipFill>
            <a:blip r:embed="rId3"/>
            <a:stretch>
              <a:fillRect/>
            </a:stretch>
          </p:blipFill>
          <p:spPr>
            <a:xfrm>
              <a:off x="4572000" y="1355539"/>
              <a:ext cx="3600400" cy="3196796"/>
            </a:xfrm>
            <a:prstGeom prst="rect">
              <a:avLst/>
            </a:prstGeom>
          </p:spPr>
        </p:pic>
      </p:grpSp>
      <p:grpSp>
        <p:nvGrpSpPr>
          <p:cNvPr id="9" name="Group 8"/>
          <p:cNvGrpSpPr/>
          <p:nvPr/>
        </p:nvGrpSpPr>
        <p:grpSpPr>
          <a:xfrm>
            <a:off x="4644008" y="1474104"/>
            <a:ext cx="3132348" cy="4295670"/>
            <a:chOff x="4644008" y="1474104"/>
            <a:chExt cx="3132348" cy="4295670"/>
          </a:xfrm>
        </p:grpSpPr>
        <p:sp>
          <p:nvSpPr>
            <p:cNvPr id="7" name="TextBox 6"/>
            <p:cNvSpPr txBox="1"/>
            <p:nvPr/>
          </p:nvSpPr>
          <p:spPr>
            <a:xfrm>
              <a:off x="4752020" y="5400442"/>
              <a:ext cx="3024336" cy="369332"/>
            </a:xfrm>
            <a:prstGeom prst="rect">
              <a:avLst/>
            </a:prstGeom>
            <a:noFill/>
          </p:spPr>
          <p:txBody>
            <a:bodyPr wrap="square" rtlCol="0">
              <a:spAutoFit/>
            </a:bodyPr>
            <a:lstStyle/>
            <a:p>
              <a:r>
                <a:rPr lang="en-ZA" dirty="0" smtClean="0"/>
                <a:t>Tap </a:t>
              </a:r>
              <a:r>
                <a:rPr lang="en-ZA" b="1" dirty="0" smtClean="0"/>
                <a:t>←</a:t>
              </a:r>
              <a:r>
                <a:rPr lang="en-ZA" dirty="0" smtClean="0"/>
                <a:t> icon to go back</a:t>
              </a:r>
              <a:endParaRPr lang="en-ZA" dirty="0"/>
            </a:p>
          </p:txBody>
        </p:sp>
        <p:sp>
          <p:nvSpPr>
            <p:cNvPr id="8" name="Rectangle 7"/>
            <p:cNvSpPr/>
            <p:nvPr/>
          </p:nvSpPr>
          <p:spPr>
            <a:xfrm>
              <a:off x="4644008" y="1474104"/>
              <a:ext cx="216024" cy="22670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Rectangle 10"/>
          <p:cNvSpPr/>
          <p:nvPr/>
        </p:nvSpPr>
        <p:spPr>
          <a:xfrm>
            <a:off x="293221" y="-58021"/>
            <a:ext cx="4334713" cy="523220"/>
          </a:xfrm>
          <a:prstGeom prst="rect">
            <a:avLst/>
          </a:prstGeom>
        </p:spPr>
        <p:txBody>
          <a:bodyPr wrap="none">
            <a:spAutoFit/>
          </a:bodyPr>
          <a:lstStyle/>
          <a:p>
            <a:pPr lvl="0" algn="ctr">
              <a:spcBef>
                <a:spcPct val="20000"/>
              </a:spcBef>
            </a:pPr>
            <a:r>
              <a:rPr lang="en-US" sz="2800" b="1" dirty="0">
                <a:solidFill>
                  <a:prstClr val="white"/>
                </a:solidFill>
              </a:rPr>
              <a:t>Actions and </a:t>
            </a:r>
            <a:r>
              <a:rPr lang="en-US" sz="2800" b="1" dirty="0" smtClean="0">
                <a:solidFill>
                  <a:prstClr val="white"/>
                </a:solidFill>
              </a:rPr>
              <a:t>Map: view map</a:t>
            </a:r>
            <a:endParaRPr lang="en-US" sz="2800" b="1" dirty="0">
              <a:solidFill>
                <a:prstClr val="white"/>
              </a:solidFill>
            </a:endParaRPr>
          </a:p>
        </p:txBody>
      </p:sp>
    </p:spTree>
    <p:extLst>
      <p:ext uri="{BB962C8B-B14F-4D97-AF65-F5344CB8AC3E}">
        <p14:creationId xmlns:p14="http://schemas.microsoft.com/office/powerpoint/2010/main" val="23888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908720"/>
            <a:ext cx="8208912" cy="369332"/>
          </a:xfrm>
          <a:prstGeom prst="rect">
            <a:avLst/>
          </a:prstGeom>
        </p:spPr>
        <p:txBody>
          <a:bodyPr wrap="square">
            <a:spAutoFit/>
          </a:bodyPr>
          <a:lstStyle/>
          <a:p>
            <a:r>
              <a:rPr lang="en-GB" dirty="0"/>
              <a:t>The Actions menu is displayed with the option to “Show Enumeration Area (EA)”.</a:t>
            </a:r>
            <a:endParaRPr lang="en-ZA" dirty="0"/>
          </a:p>
        </p:txBody>
      </p:sp>
      <p:pic>
        <p:nvPicPr>
          <p:cNvPr id="3" name="Picture 2"/>
          <p:cNvPicPr>
            <a:picLocks noChangeAspect="1"/>
          </p:cNvPicPr>
          <p:nvPr/>
        </p:nvPicPr>
        <p:blipFill>
          <a:blip r:embed="rId2"/>
          <a:stretch>
            <a:fillRect/>
          </a:stretch>
        </p:blipFill>
        <p:spPr>
          <a:xfrm>
            <a:off x="683568" y="1412776"/>
            <a:ext cx="6768750" cy="3384376"/>
          </a:xfrm>
          <a:prstGeom prst="rect">
            <a:avLst/>
          </a:prstGeom>
        </p:spPr>
      </p:pic>
      <p:sp>
        <p:nvSpPr>
          <p:cNvPr id="5" name="Rectangle 4"/>
          <p:cNvSpPr/>
          <p:nvPr/>
        </p:nvSpPr>
        <p:spPr>
          <a:xfrm>
            <a:off x="0" y="56428"/>
            <a:ext cx="3960439" cy="523220"/>
          </a:xfrm>
          <a:prstGeom prst="rect">
            <a:avLst/>
          </a:prstGeom>
        </p:spPr>
        <p:txBody>
          <a:bodyPr wrap="square">
            <a:spAutoFit/>
          </a:bodyPr>
          <a:lstStyle/>
          <a:p>
            <a:pPr algn="ctr">
              <a:spcBef>
                <a:spcPct val="20000"/>
              </a:spcBef>
            </a:pPr>
            <a:r>
              <a:rPr lang="en-US" sz="2800" b="1" dirty="0">
                <a:solidFill>
                  <a:schemeClr val="bg1"/>
                </a:solidFill>
              </a:rPr>
              <a:t>Actions and Map</a:t>
            </a:r>
          </a:p>
        </p:txBody>
      </p:sp>
      <p:grpSp>
        <p:nvGrpSpPr>
          <p:cNvPr id="9" name="Group 8"/>
          <p:cNvGrpSpPr/>
          <p:nvPr/>
        </p:nvGrpSpPr>
        <p:grpSpPr>
          <a:xfrm>
            <a:off x="755576" y="3573016"/>
            <a:ext cx="6552728" cy="2025516"/>
            <a:chOff x="755576" y="3573016"/>
            <a:chExt cx="6552728" cy="2025516"/>
          </a:xfrm>
        </p:grpSpPr>
        <p:sp>
          <p:nvSpPr>
            <p:cNvPr id="6" name="Rectangle 5"/>
            <p:cNvSpPr/>
            <p:nvPr/>
          </p:nvSpPr>
          <p:spPr>
            <a:xfrm>
              <a:off x="5148064" y="3573016"/>
              <a:ext cx="1080120"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TextBox 7"/>
            <p:cNvSpPr txBox="1"/>
            <p:nvPr/>
          </p:nvSpPr>
          <p:spPr>
            <a:xfrm>
              <a:off x="755576" y="5229200"/>
              <a:ext cx="6552728" cy="369332"/>
            </a:xfrm>
            <a:prstGeom prst="rect">
              <a:avLst/>
            </a:prstGeom>
            <a:noFill/>
          </p:spPr>
          <p:txBody>
            <a:bodyPr wrap="square" rtlCol="0">
              <a:spAutoFit/>
            </a:bodyPr>
            <a:lstStyle/>
            <a:p>
              <a:r>
                <a:rPr lang="en-ZA" dirty="0" smtClean="0"/>
                <a:t>Tap Show EA launch Explorer for ArcGIS application.</a:t>
              </a:r>
              <a:endParaRPr lang="en-ZA" dirty="0"/>
            </a:p>
          </p:txBody>
        </p:sp>
      </p:grpSp>
    </p:spTree>
    <p:extLst>
      <p:ext uri="{BB962C8B-B14F-4D97-AF65-F5344CB8AC3E}">
        <p14:creationId xmlns:p14="http://schemas.microsoft.com/office/powerpoint/2010/main" val="2061377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692696"/>
            <a:ext cx="8640960" cy="646331"/>
          </a:xfrm>
          <a:prstGeom prst="rect">
            <a:avLst/>
          </a:prstGeom>
        </p:spPr>
        <p:txBody>
          <a:bodyPr wrap="square">
            <a:spAutoFit/>
          </a:bodyPr>
          <a:lstStyle/>
          <a:p>
            <a:r>
              <a:rPr lang="en-GB" dirty="0"/>
              <a:t>The Explorer for ArcGIS initializes, and </a:t>
            </a:r>
            <a:r>
              <a:rPr lang="en-GB" dirty="0" smtClean="0"/>
              <a:t>the EA </a:t>
            </a:r>
            <a:r>
              <a:rPr lang="en-GB" dirty="0"/>
              <a:t>to which the currently selected MRN belong is displayed on a map with the following EA Details:</a:t>
            </a:r>
          </a:p>
        </p:txBody>
      </p:sp>
      <p:sp>
        <p:nvSpPr>
          <p:cNvPr id="4" name="Rectangle 3"/>
          <p:cNvSpPr/>
          <p:nvPr/>
        </p:nvSpPr>
        <p:spPr>
          <a:xfrm>
            <a:off x="6012160" y="1484784"/>
            <a:ext cx="2880320" cy="2585323"/>
          </a:xfrm>
          <a:prstGeom prst="rect">
            <a:avLst/>
          </a:prstGeom>
        </p:spPr>
        <p:txBody>
          <a:bodyPr wrap="square">
            <a:spAutoFit/>
          </a:bodyPr>
          <a:lstStyle/>
          <a:p>
            <a:pPr lvl="1"/>
            <a:r>
              <a:rPr lang="en-ZA" dirty="0" smtClean="0"/>
              <a:t>• EA </a:t>
            </a:r>
            <a:r>
              <a:rPr lang="en-ZA" dirty="0" err="1"/>
              <a:t>Code,EA</a:t>
            </a:r>
            <a:r>
              <a:rPr lang="en-ZA" dirty="0"/>
              <a:t> G </a:t>
            </a:r>
            <a:r>
              <a:rPr lang="en-ZA" dirty="0" err="1"/>
              <a:t>Type,EA</a:t>
            </a:r>
            <a:r>
              <a:rPr lang="en-ZA" dirty="0"/>
              <a:t> </a:t>
            </a:r>
            <a:r>
              <a:rPr lang="en-ZA" dirty="0" err="1"/>
              <a:t>Type,Sub</a:t>
            </a:r>
            <a:r>
              <a:rPr lang="en-ZA" dirty="0"/>
              <a:t> EA </a:t>
            </a:r>
            <a:r>
              <a:rPr lang="en-ZA" dirty="0" err="1"/>
              <a:t>Number,Sub</a:t>
            </a:r>
            <a:r>
              <a:rPr lang="en-ZA" dirty="0"/>
              <a:t> EA </a:t>
            </a:r>
            <a:r>
              <a:rPr lang="en-ZA" dirty="0" err="1"/>
              <a:t>Code,Sub</a:t>
            </a:r>
            <a:r>
              <a:rPr lang="en-ZA" dirty="0"/>
              <a:t> EA G </a:t>
            </a:r>
            <a:r>
              <a:rPr lang="en-ZA" dirty="0" err="1"/>
              <a:t>Type,Sub</a:t>
            </a:r>
            <a:r>
              <a:rPr lang="en-ZA" dirty="0"/>
              <a:t> EA Type</a:t>
            </a:r>
          </a:p>
          <a:p>
            <a:pPr lvl="1"/>
            <a:r>
              <a:rPr lang="en-ZA" dirty="0" smtClean="0"/>
              <a:t>• </a:t>
            </a:r>
            <a:r>
              <a:rPr lang="en-ZA" dirty="0" err="1" smtClean="0"/>
              <a:t>Fieldworker,Supervisor</a:t>
            </a:r>
            <a:r>
              <a:rPr lang="en-ZA" dirty="0"/>
              <a:t>, and Field Operations Officer.</a:t>
            </a:r>
          </a:p>
        </p:txBody>
      </p:sp>
      <p:pic>
        <p:nvPicPr>
          <p:cNvPr id="5" name="Picture 4"/>
          <p:cNvPicPr>
            <a:picLocks noChangeAspect="1"/>
          </p:cNvPicPr>
          <p:nvPr/>
        </p:nvPicPr>
        <p:blipFill>
          <a:blip r:embed="rId2"/>
          <a:stretch>
            <a:fillRect/>
          </a:stretch>
        </p:blipFill>
        <p:spPr>
          <a:xfrm>
            <a:off x="152396" y="1484784"/>
            <a:ext cx="5859764" cy="4324065"/>
          </a:xfrm>
          <a:prstGeom prst="rect">
            <a:avLst/>
          </a:prstGeom>
        </p:spPr>
      </p:pic>
      <p:grpSp>
        <p:nvGrpSpPr>
          <p:cNvPr id="10" name="Group 9"/>
          <p:cNvGrpSpPr/>
          <p:nvPr/>
        </p:nvGrpSpPr>
        <p:grpSpPr>
          <a:xfrm>
            <a:off x="395536" y="1484784"/>
            <a:ext cx="8284812" cy="3454694"/>
            <a:chOff x="395536" y="1484784"/>
            <a:chExt cx="8284812" cy="3454694"/>
          </a:xfrm>
        </p:grpSpPr>
        <p:sp>
          <p:nvSpPr>
            <p:cNvPr id="2" name="Rectangle 1"/>
            <p:cNvSpPr/>
            <p:nvPr/>
          </p:nvSpPr>
          <p:spPr>
            <a:xfrm>
              <a:off x="6443582" y="4570146"/>
              <a:ext cx="2236766" cy="369332"/>
            </a:xfrm>
            <a:prstGeom prst="rect">
              <a:avLst/>
            </a:prstGeom>
          </p:spPr>
          <p:txBody>
            <a:bodyPr wrap="none">
              <a:spAutoFit/>
            </a:bodyPr>
            <a:lstStyle/>
            <a:p>
              <a:r>
                <a:rPr lang="en-ZA" dirty="0"/>
                <a:t>Tap </a:t>
              </a:r>
              <a:r>
                <a:rPr lang="en-ZA" b="1" dirty="0" smtClean="0"/>
                <a:t>←</a:t>
              </a:r>
              <a:r>
                <a:rPr lang="en-ZA" dirty="0" smtClean="0"/>
                <a:t> icon to </a:t>
              </a:r>
              <a:r>
                <a:rPr lang="en-ZA" dirty="0"/>
                <a:t>go back</a:t>
              </a:r>
            </a:p>
          </p:txBody>
        </p:sp>
        <p:sp>
          <p:nvSpPr>
            <p:cNvPr id="9" name="Rectangle 8"/>
            <p:cNvSpPr/>
            <p:nvPr/>
          </p:nvSpPr>
          <p:spPr>
            <a:xfrm>
              <a:off x="395536" y="1484784"/>
              <a:ext cx="360040"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1" name="Rectangle 10"/>
          <p:cNvSpPr/>
          <p:nvPr/>
        </p:nvSpPr>
        <p:spPr>
          <a:xfrm>
            <a:off x="31198" y="8662"/>
            <a:ext cx="5044858" cy="523220"/>
          </a:xfrm>
          <a:prstGeom prst="rect">
            <a:avLst/>
          </a:prstGeom>
        </p:spPr>
        <p:txBody>
          <a:bodyPr wrap="square">
            <a:spAutoFit/>
          </a:bodyPr>
          <a:lstStyle/>
          <a:p>
            <a:pPr lvl="0" algn="ctr">
              <a:spcBef>
                <a:spcPct val="20000"/>
              </a:spcBef>
            </a:pPr>
            <a:r>
              <a:rPr lang="en-US" sz="2800" b="1" dirty="0">
                <a:solidFill>
                  <a:prstClr val="white"/>
                </a:solidFill>
              </a:rPr>
              <a:t>Actions and </a:t>
            </a:r>
            <a:r>
              <a:rPr lang="en-US" sz="2800" b="1" dirty="0" smtClean="0">
                <a:solidFill>
                  <a:prstClr val="white"/>
                </a:solidFill>
              </a:rPr>
              <a:t>Map: show EA</a:t>
            </a:r>
            <a:endParaRPr lang="en-US" sz="2800" b="1" dirty="0">
              <a:solidFill>
                <a:prstClr val="white"/>
              </a:solidFill>
            </a:endParaRPr>
          </a:p>
        </p:txBody>
      </p:sp>
    </p:spTree>
    <p:extLst>
      <p:ext uri="{BB962C8B-B14F-4D97-AF65-F5344CB8AC3E}">
        <p14:creationId xmlns:p14="http://schemas.microsoft.com/office/powerpoint/2010/main" val="16191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8" y="980728"/>
            <a:ext cx="8064896" cy="2016223"/>
          </a:xfrm>
        </p:spPr>
        <p:txBody>
          <a:bodyPr>
            <a:normAutofit fontScale="92500" lnSpcReduction="10000"/>
          </a:bodyPr>
          <a:lstStyle/>
          <a:p>
            <a:r>
              <a:rPr lang="en-ZA" sz="2800" b="0" dirty="0" smtClean="0">
                <a:solidFill>
                  <a:schemeClr val="tx1"/>
                </a:solidFill>
              </a:rPr>
              <a:t>Objectives</a:t>
            </a:r>
          </a:p>
          <a:p>
            <a:pPr marL="457200" indent="-457200">
              <a:buFont typeface="Wingdings" panose="05000000000000000000" pitchFamily="2" charset="2"/>
              <a:buChar char="q"/>
            </a:pPr>
            <a:r>
              <a:rPr lang="en-ZA" sz="1700" b="0" dirty="0" smtClean="0">
                <a:solidFill>
                  <a:schemeClr val="tx1"/>
                </a:solidFill>
              </a:rPr>
              <a:t>To manage field workflow</a:t>
            </a:r>
          </a:p>
          <a:p>
            <a:pPr marL="457200" indent="-457200">
              <a:buFont typeface="Wingdings" panose="05000000000000000000" pitchFamily="2" charset="2"/>
              <a:buChar char="q"/>
            </a:pPr>
            <a:r>
              <a:rPr lang="en-ZA" sz="1700" b="0" dirty="0" smtClean="0">
                <a:solidFill>
                  <a:schemeClr val="tx1"/>
                </a:solidFill>
              </a:rPr>
              <a:t>Subdivide equal amount of work across available field workers per census or survey</a:t>
            </a:r>
          </a:p>
          <a:p>
            <a:pPr marL="457200" indent="-457200">
              <a:buFont typeface="Wingdings" panose="05000000000000000000" pitchFamily="2" charset="2"/>
              <a:buChar char="q"/>
            </a:pPr>
            <a:r>
              <a:rPr lang="en-ZA" sz="1700" b="0" dirty="0" smtClean="0">
                <a:solidFill>
                  <a:schemeClr val="tx1"/>
                </a:solidFill>
              </a:rPr>
              <a:t>To assign and reassign Supervisor or fieldworkers when they are sick or when they resign</a:t>
            </a:r>
          </a:p>
          <a:p>
            <a:pPr marL="457200" indent="-457200">
              <a:buFont typeface="Wingdings" panose="05000000000000000000" pitchFamily="2" charset="2"/>
              <a:buChar char="q"/>
            </a:pPr>
            <a:r>
              <a:rPr lang="en-ZA" sz="1700" b="0" dirty="0" smtClean="0">
                <a:solidFill>
                  <a:schemeClr val="tx1"/>
                </a:solidFill>
              </a:rPr>
              <a:t>For Sweeping method </a:t>
            </a:r>
            <a:r>
              <a:rPr lang="en-ZA" sz="1700" b="0" dirty="0">
                <a:solidFill>
                  <a:schemeClr val="tx1"/>
                </a:solidFill>
              </a:rPr>
              <a:t>d</a:t>
            </a:r>
            <a:r>
              <a:rPr lang="en-ZA" sz="1700" b="0" dirty="0" smtClean="0">
                <a:solidFill>
                  <a:schemeClr val="tx1"/>
                </a:solidFill>
              </a:rPr>
              <a:t>uring Census night.</a:t>
            </a:r>
            <a:endParaRPr lang="en-ZA" sz="1700" b="0" dirty="0">
              <a:solidFill>
                <a:schemeClr val="tx1"/>
              </a:solidFill>
            </a:endParaRPr>
          </a:p>
        </p:txBody>
      </p:sp>
      <p:sp>
        <p:nvSpPr>
          <p:cNvPr id="5" name="Rectangle 4"/>
          <p:cNvSpPr/>
          <p:nvPr/>
        </p:nvSpPr>
        <p:spPr>
          <a:xfrm>
            <a:off x="827584" y="116632"/>
            <a:ext cx="2914837" cy="523220"/>
          </a:xfrm>
          <a:prstGeom prst="rect">
            <a:avLst/>
          </a:prstGeom>
        </p:spPr>
        <p:txBody>
          <a:bodyPr wrap="none">
            <a:spAutoFit/>
          </a:bodyPr>
          <a:lstStyle/>
          <a:p>
            <a:r>
              <a:rPr lang="en-ZA" sz="2800" b="1" dirty="0">
                <a:solidFill>
                  <a:schemeClr val="bg2"/>
                </a:solidFill>
                <a:ea typeface="Tahoma" panose="020B0604030504040204" pitchFamily="34" charset="0"/>
                <a:cs typeface="Arial" panose="020B0604020202020204" pitchFamily="34" charset="0"/>
              </a:rPr>
              <a:t>Work assignments</a:t>
            </a:r>
            <a:endParaRPr lang="en-ZA" sz="2800" b="1" dirty="0">
              <a:solidFill>
                <a:schemeClr val="bg2"/>
              </a:solidFill>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2673971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a:srcRect l="14804" t="14333" r="66005" b="56025"/>
          <a:stretch/>
        </p:blipFill>
        <p:spPr bwMode="auto">
          <a:xfrm>
            <a:off x="395536" y="1412776"/>
            <a:ext cx="7416824" cy="3258590"/>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6" name="Rectangle 5"/>
          <p:cNvSpPr/>
          <p:nvPr/>
        </p:nvSpPr>
        <p:spPr>
          <a:xfrm>
            <a:off x="0" y="0"/>
            <a:ext cx="3060453" cy="584775"/>
          </a:xfrm>
          <a:prstGeom prst="rect">
            <a:avLst/>
          </a:prstGeom>
        </p:spPr>
        <p:txBody>
          <a:bodyPr wrap="none">
            <a:spAutoFit/>
          </a:bodyPr>
          <a:lstStyle/>
          <a:p>
            <a:pPr lvl="0" algn="ctr">
              <a:spcBef>
                <a:spcPct val="20000"/>
              </a:spcBef>
            </a:pPr>
            <a:r>
              <a:rPr lang="en-US" sz="3200" b="1" dirty="0" smtClean="0">
                <a:solidFill>
                  <a:prstClr val="white"/>
                </a:solidFill>
              </a:rPr>
              <a:t>Actions and Map</a:t>
            </a:r>
            <a:endParaRPr lang="en-US" sz="3200" b="1" dirty="0">
              <a:solidFill>
                <a:prstClr val="white"/>
              </a:solidFill>
            </a:endParaRPr>
          </a:p>
        </p:txBody>
      </p:sp>
      <p:sp>
        <p:nvSpPr>
          <p:cNvPr id="7" name="TextBox 6"/>
          <p:cNvSpPr txBox="1"/>
          <p:nvPr/>
        </p:nvSpPr>
        <p:spPr>
          <a:xfrm>
            <a:off x="539552" y="764704"/>
            <a:ext cx="7632848" cy="369332"/>
          </a:xfrm>
          <a:prstGeom prst="rect">
            <a:avLst/>
          </a:prstGeom>
          <a:noFill/>
        </p:spPr>
        <p:txBody>
          <a:bodyPr wrap="square" rtlCol="0">
            <a:spAutoFit/>
          </a:bodyPr>
          <a:lstStyle/>
          <a:p>
            <a:r>
              <a:rPr lang="en-ZA" dirty="0" smtClean="0"/>
              <a:t>The action menu is displayed with the “Add new geo-point”</a:t>
            </a:r>
            <a:endParaRPr lang="en-ZA" dirty="0"/>
          </a:p>
        </p:txBody>
      </p:sp>
      <p:grpSp>
        <p:nvGrpSpPr>
          <p:cNvPr id="2" name="Group 1"/>
          <p:cNvGrpSpPr/>
          <p:nvPr/>
        </p:nvGrpSpPr>
        <p:grpSpPr>
          <a:xfrm>
            <a:off x="566836" y="2996952"/>
            <a:ext cx="7029500" cy="2340875"/>
            <a:chOff x="566836" y="2996952"/>
            <a:chExt cx="7029500" cy="2340875"/>
          </a:xfrm>
        </p:grpSpPr>
        <p:sp>
          <p:nvSpPr>
            <p:cNvPr id="4" name="Rectangle 3"/>
            <p:cNvSpPr/>
            <p:nvPr/>
          </p:nvSpPr>
          <p:spPr>
            <a:xfrm>
              <a:off x="6516216" y="2996952"/>
              <a:ext cx="1080120" cy="432048"/>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8" name="Rectangle 7"/>
            <p:cNvSpPr/>
            <p:nvPr/>
          </p:nvSpPr>
          <p:spPr>
            <a:xfrm>
              <a:off x="566836" y="4968495"/>
              <a:ext cx="6669460" cy="369332"/>
            </a:xfrm>
            <a:prstGeom prst="rect">
              <a:avLst/>
            </a:prstGeom>
          </p:spPr>
          <p:txBody>
            <a:bodyPr wrap="square">
              <a:spAutoFit/>
            </a:bodyPr>
            <a:lstStyle/>
            <a:p>
              <a:r>
                <a:rPr lang="en-ZA" dirty="0"/>
                <a:t>Tap </a:t>
              </a:r>
              <a:r>
                <a:rPr lang="en-ZA" dirty="0" smtClean="0"/>
                <a:t>Add new geo-point to open a blank MRN form.</a:t>
              </a:r>
              <a:endParaRPr lang="en-ZA" dirty="0"/>
            </a:p>
          </p:txBody>
        </p:sp>
      </p:grpSp>
    </p:spTree>
    <p:extLst>
      <p:ext uri="{BB962C8B-B14F-4D97-AF65-F5344CB8AC3E}">
        <p14:creationId xmlns:p14="http://schemas.microsoft.com/office/powerpoint/2010/main" val="25687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79512" y="908720"/>
          <a:ext cx="8229600" cy="167640"/>
        </p:xfrm>
        <a:graphic>
          <a:graphicData uri="http://schemas.openxmlformats.org/drawingml/2006/table">
            <a:tbl>
              <a:tblPr>
                <a:tableStyleId>{5C22544A-7EE6-4342-B048-85BDC9FD1C3A}</a:tableStyleId>
              </a:tblPr>
              <a:tblGrid>
                <a:gridCol w="8229600">
                  <a:extLst>
                    <a:ext uri="{9D8B030D-6E8A-4147-A177-3AD203B41FA5}">
                      <a16:colId xmlns:a16="http://schemas.microsoft.com/office/drawing/2014/main" val="20000"/>
                    </a:ext>
                  </a:extLst>
                </a:gridCol>
              </a:tblGrid>
              <a:tr h="144016">
                <a:tc>
                  <a:txBody>
                    <a:bodyPr/>
                    <a:lstStyle/>
                    <a:p>
                      <a:pPr algn="l">
                        <a:spcAft>
                          <a:spcPts val="0"/>
                        </a:spcAft>
                      </a:pPr>
                      <a:endParaRPr lang="en-ZA" sz="1100" dirty="0">
                        <a:solidFill>
                          <a:srgbClr val="FF0000"/>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0000"/>
                  </a:ext>
                </a:extLst>
              </a:tr>
            </a:tbl>
          </a:graphicData>
        </a:graphic>
      </p:graphicFrame>
      <p:sp>
        <p:nvSpPr>
          <p:cNvPr id="4" name="Rectangle 3"/>
          <p:cNvSpPr/>
          <p:nvPr/>
        </p:nvSpPr>
        <p:spPr>
          <a:xfrm>
            <a:off x="1115616" y="3068960"/>
            <a:ext cx="623570" cy="320816"/>
          </a:xfrm>
          <a:prstGeom prst="rect">
            <a:avLst/>
          </a:prstGeom>
          <a:noFill/>
          <a:ln w="12700"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pic>
        <p:nvPicPr>
          <p:cNvPr id="7" name="Picture 6"/>
          <p:cNvPicPr>
            <a:picLocks noChangeAspect="1"/>
          </p:cNvPicPr>
          <p:nvPr/>
        </p:nvPicPr>
        <p:blipFill rotWithShape="1">
          <a:blip r:embed="rId2"/>
          <a:srcRect r="28070" b="5970"/>
          <a:stretch/>
        </p:blipFill>
        <p:spPr>
          <a:xfrm>
            <a:off x="323527" y="809313"/>
            <a:ext cx="4320479" cy="4995951"/>
          </a:xfrm>
          <a:prstGeom prst="rect">
            <a:avLst/>
          </a:prstGeom>
        </p:spPr>
      </p:pic>
      <p:grpSp>
        <p:nvGrpSpPr>
          <p:cNvPr id="5" name="Group 4"/>
          <p:cNvGrpSpPr/>
          <p:nvPr/>
        </p:nvGrpSpPr>
        <p:grpSpPr>
          <a:xfrm>
            <a:off x="467544" y="2332815"/>
            <a:ext cx="8487805" cy="923330"/>
            <a:chOff x="467544" y="2332815"/>
            <a:chExt cx="8487805" cy="923330"/>
          </a:xfrm>
        </p:grpSpPr>
        <p:sp>
          <p:nvSpPr>
            <p:cNvPr id="9" name="Rectangle 8"/>
            <p:cNvSpPr/>
            <p:nvPr/>
          </p:nvSpPr>
          <p:spPr>
            <a:xfrm>
              <a:off x="4932040" y="2332815"/>
              <a:ext cx="4023309" cy="923330"/>
            </a:xfrm>
            <a:prstGeom prst="rect">
              <a:avLst/>
            </a:prstGeom>
          </p:spPr>
          <p:txBody>
            <a:bodyPr wrap="square">
              <a:spAutoFit/>
            </a:bodyPr>
            <a:lstStyle/>
            <a:p>
              <a:r>
                <a:rPr lang="en-ZA" dirty="0">
                  <a:solidFill>
                    <a:srgbClr val="000000"/>
                  </a:solidFill>
                </a:rPr>
                <a:t>Tap on the map window to check if the pin is </a:t>
              </a:r>
              <a:r>
                <a:rPr lang="en-ZA" dirty="0" smtClean="0">
                  <a:solidFill>
                    <a:srgbClr val="000000"/>
                  </a:solidFill>
                </a:rPr>
                <a:t>on </a:t>
              </a:r>
              <a:r>
                <a:rPr lang="en-ZA" dirty="0">
                  <a:solidFill>
                    <a:srgbClr val="000000"/>
                  </a:solidFill>
                </a:rPr>
                <a:t>the correct </a:t>
              </a:r>
              <a:r>
                <a:rPr lang="en-ZA" dirty="0" smtClean="0">
                  <a:solidFill>
                    <a:srgbClr val="000000"/>
                  </a:solidFill>
                </a:rPr>
                <a:t>location if not then position it correctly.</a:t>
              </a:r>
              <a:endParaRPr lang="en-Z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0" name="Rectangle 9"/>
            <p:cNvSpPr/>
            <p:nvPr/>
          </p:nvSpPr>
          <p:spPr>
            <a:xfrm>
              <a:off x="467544" y="2420888"/>
              <a:ext cx="4032448" cy="69189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Rectangle 2"/>
          <p:cNvSpPr/>
          <p:nvPr/>
        </p:nvSpPr>
        <p:spPr>
          <a:xfrm>
            <a:off x="107504" y="108502"/>
            <a:ext cx="3559692" cy="523220"/>
          </a:xfrm>
          <a:prstGeom prst="rect">
            <a:avLst/>
          </a:prstGeom>
        </p:spPr>
        <p:txBody>
          <a:bodyPr wrap="none">
            <a:spAutoFit/>
          </a:bodyPr>
          <a:lstStyle/>
          <a:p>
            <a:pPr lvl="0"/>
            <a:r>
              <a:rPr lang="en-GB" sz="2800" b="1" dirty="0" smtClean="0">
                <a:solidFill>
                  <a:schemeClr val="bg1"/>
                </a:solidFill>
                <a:ea typeface="Times New Roman" panose="02020603050405020304" pitchFamily="18" charset="0"/>
              </a:rPr>
              <a:t>Adding </a:t>
            </a:r>
            <a:r>
              <a:rPr lang="en-GB" sz="2800" b="1" dirty="0">
                <a:solidFill>
                  <a:schemeClr val="bg1"/>
                </a:solidFill>
                <a:ea typeface="Times New Roman" panose="02020603050405020304" pitchFamily="18" charset="0"/>
              </a:rPr>
              <a:t>new geo-point</a:t>
            </a:r>
            <a:endParaRPr lang="en-ZA" sz="2800" dirty="0">
              <a:solidFill>
                <a:schemeClr val="bg1"/>
              </a:solidFill>
            </a:endParaRPr>
          </a:p>
        </p:txBody>
      </p:sp>
      <p:grpSp>
        <p:nvGrpSpPr>
          <p:cNvPr id="12" name="Group 11"/>
          <p:cNvGrpSpPr/>
          <p:nvPr/>
        </p:nvGrpSpPr>
        <p:grpSpPr>
          <a:xfrm>
            <a:off x="323527" y="3389776"/>
            <a:ext cx="8491996" cy="831312"/>
            <a:chOff x="323527" y="3389776"/>
            <a:chExt cx="8491996" cy="831312"/>
          </a:xfrm>
        </p:grpSpPr>
        <p:sp>
          <p:nvSpPr>
            <p:cNvPr id="11" name="TextBox 10"/>
            <p:cNvSpPr txBox="1"/>
            <p:nvPr/>
          </p:nvSpPr>
          <p:spPr>
            <a:xfrm>
              <a:off x="4926966" y="3645024"/>
              <a:ext cx="3888557" cy="369332"/>
            </a:xfrm>
            <a:prstGeom prst="rect">
              <a:avLst/>
            </a:prstGeom>
            <a:noFill/>
          </p:spPr>
          <p:txBody>
            <a:bodyPr wrap="square" rtlCol="0">
              <a:spAutoFit/>
            </a:bodyPr>
            <a:lstStyle/>
            <a:p>
              <a:r>
                <a:rPr lang="en-ZA" dirty="0" smtClean="0"/>
                <a:t>Complete the MRN details. </a:t>
              </a:r>
              <a:endParaRPr lang="en-ZA" dirty="0"/>
            </a:p>
          </p:txBody>
        </p:sp>
        <p:sp>
          <p:nvSpPr>
            <p:cNvPr id="8" name="Rectangle 7"/>
            <p:cNvSpPr/>
            <p:nvPr/>
          </p:nvSpPr>
          <p:spPr>
            <a:xfrm>
              <a:off x="323527" y="3389776"/>
              <a:ext cx="4258754" cy="8313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7" name="Group 16"/>
          <p:cNvGrpSpPr/>
          <p:nvPr/>
        </p:nvGrpSpPr>
        <p:grpSpPr>
          <a:xfrm>
            <a:off x="4283968" y="4941168"/>
            <a:ext cx="3960440" cy="864096"/>
            <a:chOff x="4283968" y="4941168"/>
            <a:chExt cx="3960440" cy="864096"/>
          </a:xfrm>
        </p:grpSpPr>
        <p:sp>
          <p:nvSpPr>
            <p:cNvPr id="14" name="Rectangle 13"/>
            <p:cNvSpPr/>
            <p:nvPr/>
          </p:nvSpPr>
          <p:spPr>
            <a:xfrm>
              <a:off x="4283968" y="5589240"/>
              <a:ext cx="360038" cy="2160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TextBox 15"/>
            <p:cNvSpPr txBox="1"/>
            <p:nvPr/>
          </p:nvSpPr>
          <p:spPr>
            <a:xfrm>
              <a:off x="5220072" y="4941168"/>
              <a:ext cx="3024336" cy="646331"/>
            </a:xfrm>
            <a:prstGeom prst="rect">
              <a:avLst/>
            </a:prstGeom>
            <a:noFill/>
          </p:spPr>
          <p:txBody>
            <a:bodyPr wrap="square" rtlCol="0">
              <a:spAutoFit/>
            </a:bodyPr>
            <a:lstStyle/>
            <a:p>
              <a:r>
                <a:rPr lang="en-ZA" dirty="0" smtClean="0"/>
                <a:t>Tap submit to send new geo-point. </a:t>
              </a:r>
              <a:endParaRPr lang="en-ZA" dirty="0"/>
            </a:p>
          </p:txBody>
        </p:sp>
      </p:grpSp>
      <p:sp>
        <p:nvSpPr>
          <p:cNvPr id="6" name="TextBox 5"/>
          <p:cNvSpPr txBox="1"/>
          <p:nvPr/>
        </p:nvSpPr>
        <p:spPr>
          <a:xfrm>
            <a:off x="5220072" y="809313"/>
            <a:ext cx="3384376" cy="369332"/>
          </a:xfrm>
          <a:prstGeom prst="rect">
            <a:avLst/>
          </a:prstGeom>
          <a:noFill/>
        </p:spPr>
        <p:txBody>
          <a:bodyPr wrap="square" rtlCol="0">
            <a:spAutoFit/>
          </a:bodyPr>
          <a:lstStyle/>
          <a:p>
            <a:r>
              <a:rPr lang="en-ZA" dirty="0" smtClean="0"/>
              <a:t>Blank MRN form appears.</a:t>
            </a:r>
            <a:endParaRPr lang="en-ZA" dirty="0"/>
          </a:p>
        </p:txBody>
      </p:sp>
    </p:spTree>
    <p:extLst>
      <p:ext uri="{BB962C8B-B14F-4D97-AF65-F5344CB8AC3E}">
        <p14:creationId xmlns:p14="http://schemas.microsoft.com/office/powerpoint/2010/main" val="416853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764704"/>
            <a:ext cx="8640960" cy="923330"/>
          </a:xfrm>
          <a:prstGeom prst="rect">
            <a:avLst/>
          </a:prstGeom>
        </p:spPr>
        <p:txBody>
          <a:bodyPr wrap="square">
            <a:spAutoFit/>
          </a:bodyPr>
          <a:lstStyle/>
          <a:p>
            <a:r>
              <a:rPr lang="en-GB" dirty="0"/>
              <a:t>The system validates if all mandatory input fields have been populated for the Surveys and “The Survey Completed, your device is online. What would you like to do?” dialog box is displayed.</a:t>
            </a:r>
            <a:endParaRPr lang="en-ZA" dirty="0"/>
          </a:p>
        </p:txBody>
      </p:sp>
      <p:pic>
        <p:nvPicPr>
          <p:cNvPr id="3" name="Picture 2"/>
          <p:cNvPicPr>
            <a:picLocks noChangeAspect="1"/>
          </p:cNvPicPr>
          <p:nvPr/>
        </p:nvPicPr>
        <p:blipFill>
          <a:blip r:embed="rId2"/>
          <a:stretch>
            <a:fillRect/>
          </a:stretch>
        </p:blipFill>
        <p:spPr>
          <a:xfrm>
            <a:off x="2515343" y="1960152"/>
            <a:ext cx="3393234" cy="3415126"/>
          </a:xfrm>
          <a:prstGeom prst="rect">
            <a:avLst/>
          </a:prstGeom>
        </p:spPr>
      </p:pic>
      <p:pic>
        <p:nvPicPr>
          <p:cNvPr id="4" name="Picture 3"/>
          <p:cNvPicPr>
            <a:picLocks noChangeAspect="1"/>
          </p:cNvPicPr>
          <p:nvPr/>
        </p:nvPicPr>
        <p:blipFill>
          <a:blip r:embed="rId3"/>
          <a:stretch>
            <a:fillRect/>
          </a:stretch>
        </p:blipFill>
        <p:spPr>
          <a:xfrm>
            <a:off x="2555776" y="3330367"/>
            <a:ext cx="1656184" cy="674697"/>
          </a:xfrm>
          <a:prstGeom prst="rect">
            <a:avLst/>
          </a:prstGeom>
        </p:spPr>
      </p:pic>
      <p:sp>
        <p:nvSpPr>
          <p:cNvPr id="7" name="Rectangle 6"/>
          <p:cNvSpPr/>
          <p:nvPr/>
        </p:nvSpPr>
        <p:spPr>
          <a:xfrm>
            <a:off x="107504" y="98749"/>
            <a:ext cx="3477940" cy="523220"/>
          </a:xfrm>
          <a:prstGeom prst="rect">
            <a:avLst/>
          </a:prstGeom>
        </p:spPr>
        <p:txBody>
          <a:bodyPr wrap="none">
            <a:spAutoFit/>
          </a:bodyPr>
          <a:lstStyle/>
          <a:p>
            <a:pPr lvl="0"/>
            <a:r>
              <a:rPr lang="en-GB" sz="2800" b="1" dirty="0">
                <a:solidFill>
                  <a:prstClr val="white"/>
                </a:solidFill>
                <a:ea typeface="Times New Roman" panose="02020603050405020304" pitchFamily="18" charset="0"/>
              </a:rPr>
              <a:t>Adding new geo-point</a:t>
            </a:r>
            <a:endParaRPr lang="en-ZA" sz="2800" dirty="0">
              <a:solidFill>
                <a:prstClr val="white"/>
              </a:solidFill>
            </a:endParaRPr>
          </a:p>
        </p:txBody>
      </p:sp>
    </p:spTree>
    <p:extLst>
      <p:ext uri="{BB962C8B-B14F-4D97-AF65-F5344CB8AC3E}">
        <p14:creationId xmlns:p14="http://schemas.microsoft.com/office/powerpoint/2010/main" val="355808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a:srcRect l="14804" t="14333" r="66005" b="56025"/>
          <a:stretch/>
        </p:blipFill>
        <p:spPr bwMode="auto">
          <a:xfrm>
            <a:off x="478851" y="1412776"/>
            <a:ext cx="6901461" cy="3474304"/>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nvGrpSpPr>
          <p:cNvPr id="11" name="Group 10"/>
          <p:cNvGrpSpPr/>
          <p:nvPr/>
        </p:nvGrpSpPr>
        <p:grpSpPr>
          <a:xfrm>
            <a:off x="611560" y="3068958"/>
            <a:ext cx="7344816" cy="2265683"/>
            <a:chOff x="611560" y="3068958"/>
            <a:chExt cx="7344816" cy="2265683"/>
          </a:xfrm>
        </p:grpSpPr>
        <p:sp>
          <p:nvSpPr>
            <p:cNvPr id="4" name="Rectangle 3"/>
            <p:cNvSpPr/>
            <p:nvPr/>
          </p:nvSpPr>
          <p:spPr>
            <a:xfrm>
              <a:off x="611560" y="4965309"/>
              <a:ext cx="7344816" cy="369332"/>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a:t>
              </a:r>
              <a:r>
                <a:rPr lang="en-ZA" dirty="0" smtClean="0">
                  <a:latin typeface="Calibri" panose="020F0502020204030204" pitchFamily="34" charset="0"/>
                  <a:ea typeface="Times New Roman" panose="02020603050405020304" pitchFamily="18" charset="0"/>
                  <a:cs typeface="Times New Roman" panose="02020603050405020304" pitchFamily="18" charset="0"/>
                </a:rPr>
                <a:t>Navigate to launch navigation application.</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Rectangle 6"/>
            <p:cNvSpPr/>
            <p:nvPr/>
          </p:nvSpPr>
          <p:spPr>
            <a:xfrm flipV="1">
              <a:off x="3923928" y="3068958"/>
              <a:ext cx="864096" cy="36900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grpSp>
      <p:sp>
        <p:nvSpPr>
          <p:cNvPr id="9" name="Rectangle 8"/>
          <p:cNvSpPr/>
          <p:nvPr/>
        </p:nvSpPr>
        <p:spPr>
          <a:xfrm>
            <a:off x="185762" y="0"/>
            <a:ext cx="2704587" cy="523220"/>
          </a:xfrm>
          <a:prstGeom prst="rect">
            <a:avLst/>
          </a:prstGeom>
        </p:spPr>
        <p:txBody>
          <a:bodyPr wrap="none">
            <a:spAutoFit/>
          </a:bodyPr>
          <a:lstStyle/>
          <a:p>
            <a:pPr lvl="0" algn="ctr">
              <a:spcBef>
                <a:spcPct val="20000"/>
              </a:spcBef>
            </a:pPr>
            <a:r>
              <a:rPr lang="en-US" sz="2800" b="1" dirty="0">
                <a:solidFill>
                  <a:prstClr val="white"/>
                </a:solidFill>
              </a:rPr>
              <a:t>Actions and Map</a:t>
            </a:r>
          </a:p>
        </p:txBody>
      </p:sp>
      <p:sp>
        <p:nvSpPr>
          <p:cNvPr id="10" name="Rectangle 9"/>
          <p:cNvSpPr/>
          <p:nvPr/>
        </p:nvSpPr>
        <p:spPr>
          <a:xfrm>
            <a:off x="611560" y="841921"/>
            <a:ext cx="8136904" cy="369332"/>
          </a:xfrm>
          <a:prstGeom prst="rect">
            <a:avLst/>
          </a:prstGeom>
        </p:spPr>
        <p:txBody>
          <a:bodyPr wrap="square">
            <a:spAutoFit/>
          </a:bodyPr>
          <a:lstStyle/>
          <a:p>
            <a:r>
              <a:rPr lang="en-GB" dirty="0"/>
              <a:t>The Actions menu is displayed with the option to </a:t>
            </a:r>
            <a:r>
              <a:rPr lang="en-GB" dirty="0" smtClean="0"/>
              <a:t>“Navigator”.</a:t>
            </a:r>
            <a:endParaRPr lang="en-ZA" dirty="0"/>
          </a:p>
        </p:txBody>
      </p:sp>
    </p:spTree>
    <p:extLst>
      <p:ext uri="{BB962C8B-B14F-4D97-AF65-F5344CB8AC3E}">
        <p14:creationId xmlns:p14="http://schemas.microsoft.com/office/powerpoint/2010/main" val="358006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52120" y="764704"/>
            <a:ext cx="316835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Enable </a:t>
            </a:r>
            <a:r>
              <a:rPr lang="en-ZA" b="1" dirty="0" smtClean="0">
                <a:latin typeface="Calibri" panose="020F0502020204030204" pitchFamily="34" charset="0"/>
                <a:ea typeface="Times New Roman" panose="02020603050405020304" pitchFamily="18" charset="0"/>
                <a:cs typeface="Times New Roman" panose="02020603050405020304" pitchFamily="18" charset="0"/>
              </a:rPr>
              <a:t>Location</a:t>
            </a:r>
            <a:r>
              <a:rPr lang="en-ZA" dirty="0" smtClean="0">
                <a:latin typeface="Calibri" panose="020F0502020204030204" pitchFamily="34" charset="0"/>
                <a:ea typeface="Times New Roman" panose="02020603050405020304" pitchFamily="18" charset="0"/>
                <a:cs typeface="Times New Roman" panose="02020603050405020304" pitchFamily="18" charset="0"/>
              </a:rPr>
              <a:t>”</a:t>
            </a:r>
            <a:r>
              <a:rPr lang="en-ZA" b="1" dirty="0" smtClean="0">
                <a:latin typeface="Calibri" panose="020F0502020204030204" pitchFamily="34" charset="0"/>
                <a:ea typeface="Times New Roman" panose="02020603050405020304" pitchFamily="18" charset="0"/>
                <a:cs typeface="Times New Roman" panose="02020603050405020304" pitchFamily="18" charset="0"/>
              </a:rPr>
              <a:t> </a:t>
            </a:r>
            <a:r>
              <a:rPr lang="en-ZA" dirty="0">
                <a:latin typeface="Calibri" panose="020F0502020204030204" pitchFamily="34" charset="0"/>
                <a:ea typeface="Times New Roman" panose="02020603050405020304" pitchFamily="18" charset="0"/>
                <a:cs typeface="Times New Roman" panose="02020603050405020304" pitchFamily="18" charset="0"/>
              </a:rPr>
              <a:t>prompt</a:t>
            </a:r>
            <a:r>
              <a:rPr lang="en-ZA" b="1" dirty="0">
                <a:latin typeface="Calibri" panose="020F0502020204030204" pitchFamily="34" charset="0"/>
                <a:ea typeface="Times New Roman" panose="02020603050405020304" pitchFamily="18" charset="0"/>
                <a:cs typeface="Times New Roman" panose="02020603050405020304" pitchFamily="18" charset="0"/>
              </a:rPr>
              <a:t> </a:t>
            </a:r>
            <a:r>
              <a:rPr lang="en-ZA" dirty="0">
                <a:latin typeface="Calibri" panose="020F0502020204030204" pitchFamily="34" charset="0"/>
                <a:ea typeface="Times New Roman" panose="02020603050405020304" pitchFamily="18" charset="0"/>
                <a:cs typeface="Times New Roman" panose="02020603050405020304" pitchFamily="18" charset="0"/>
              </a:rPr>
              <a:t>is displayed.</a:t>
            </a:r>
            <a:r>
              <a:rPr lang="en-ZA" b="1" dirty="0">
                <a:latin typeface="Calibri" panose="020F0502020204030204" pitchFamily="34" charset="0"/>
                <a:ea typeface="Times New Roman" panose="02020603050405020304" pitchFamily="18" charset="0"/>
                <a:cs typeface="Times New Roman" panose="02020603050405020304" pitchFamily="18" charset="0"/>
              </a:rPr>
              <a:t> </a:t>
            </a:r>
            <a:endParaRPr lang="en-ZA" b="1" dirty="0" smtClean="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323529" y="908720"/>
            <a:ext cx="4176463" cy="1800200"/>
          </a:xfrm>
          <a:prstGeom prst="rect">
            <a:avLst/>
          </a:prstGeom>
          <a:ln>
            <a:solidFill>
              <a:schemeClr val="tx1"/>
            </a:solidFill>
          </a:ln>
        </p:spPr>
      </p:pic>
      <p:grpSp>
        <p:nvGrpSpPr>
          <p:cNvPr id="10" name="Group 9"/>
          <p:cNvGrpSpPr/>
          <p:nvPr/>
        </p:nvGrpSpPr>
        <p:grpSpPr>
          <a:xfrm>
            <a:off x="323529" y="3573017"/>
            <a:ext cx="8496943" cy="1872208"/>
            <a:chOff x="323529" y="3573017"/>
            <a:chExt cx="8496943" cy="1872208"/>
          </a:xfrm>
        </p:grpSpPr>
        <p:sp>
          <p:nvSpPr>
            <p:cNvPr id="4" name="Rectangle 3"/>
            <p:cNvSpPr/>
            <p:nvPr/>
          </p:nvSpPr>
          <p:spPr>
            <a:xfrm>
              <a:off x="5652120" y="3573017"/>
              <a:ext cx="316835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Plan route</a:t>
              </a:r>
              <a:r>
                <a:rPr lang="en-ZA" dirty="0">
                  <a:latin typeface="Calibri" panose="020F0502020204030204" pitchFamily="34" charset="0"/>
                  <a:ea typeface="Times New Roman" panose="02020603050405020304" pitchFamily="18" charset="0"/>
                  <a:cs typeface="Times New Roman" panose="02020603050405020304" pitchFamily="18" charset="0"/>
                </a:rPr>
                <a:t> window is displayed.</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p:cNvPicPr/>
            <p:nvPr/>
          </p:nvPicPr>
          <p:blipFill>
            <a:blip r:embed="rId3"/>
            <a:stretch>
              <a:fillRect/>
            </a:stretch>
          </p:blipFill>
          <p:spPr>
            <a:xfrm>
              <a:off x="323529" y="3573017"/>
              <a:ext cx="4176464" cy="1872208"/>
            </a:xfrm>
            <a:prstGeom prst="rect">
              <a:avLst/>
            </a:prstGeom>
            <a:ln>
              <a:solidFill>
                <a:schemeClr val="tx1"/>
              </a:solidFill>
            </a:ln>
          </p:spPr>
        </p:pic>
      </p:grpSp>
      <p:sp>
        <p:nvSpPr>
          <p:cNvPr id="6" name="Rectangle 5"/>
          <p:cNvSpPr/>
          <p:nvPr/>
        </p:nvSpPr>
        <p:spPr>
          <a:xfrm>
            <a:off x="635653" y="18934"/>
            <a:ext cx="1789143" cy="523220"/>
          </a:xfrm>
          <a:prstGeom prst="rect">
            <a:avLst/>
          </a:prstGeom>
        </p:spPr>
        <p:txBody>
          <a:bodyPr wrap="none">
            <a:spAutoFit/>
          </a:bodyPr>
          <a:lstStyle/>
          <a:p>
            <a:pPr lvl="0" algn="ctr">
              <a:spcBef>
                <a:spcPct val="20000"/>
              </a:spcBef>
            </a:pPr>
            <a:r>
              <a:rPr lang="en-US" sz="2800" b="1" dirty="0" smtClean="0">
                <a:solidFill>
                  <a:prstClr val="white"/>
                </a:solidFill>
              </a:rPr>
              <a:t>Navigation</a:t>
            </a:r>
            <a:endParaRPr lang="en-US" sz="2800" b="1" dirty="0">
              <a:solidFill>
                <a:prstClr val="white"/>
              </a:solidFill>
            </a:endParaRPr>
          </a:p>
        </p:txBody>
      </p:sp>
      <p:grpSp>
        <p:nvGrpSpPr>
          <p:cNvPr id="9" name="Group 8"/>
          <p:cNvGrpSpPr/>
          <p:nvPr/>
        </p:nvGrpSpPr>
        <p:grpSpPr>
          <a:xfrm>
            <a:off x="1403648" y="1844824"/>
            <a:ext cx="7344816" cy="576064"/>
            <a:chOff x="1403648" y="1844824"/>
            <a:chExt cx="7344816" cy="576064"/>
          </a:xfrm>
        </p:grpSpPr>
        <p:sp>
          <p:nvSpPr>
            <p:cNvPr id="7" name="TextBox 6"/>
            <p:cNvSpPr txBox="1"/>
            <p:nvPr/>
          </p:nvSpPr>
          <p:spPr>
            <a:xfrm>
              <a:off x="5652120" y="1844824"/>
              <a:ext cx="3096344" cy="369332"/>
            </a:xfrm>
            <a:prstGeom prst="rect">
              <a:avLst/>
            </a:prstGeom>
            <a:noFill/>
          </p:spPr>
          <p:txBody>
            <a:bodyPr wrap="square" rtlCol="0">
              <a:spAutoFit/>
            </a:bodyPr>
            <a:lstStyle/>
            <a:p>
              <a:r>
                <a:rPr lang="en-ZA" dirty="0" smtClean="0"/>
                <a:t>Tap continue</a:t>
              </a:r>
              <a:endParaRPr lang="en-ZA" dirty="0"/>
            </a:p>
          </p:txBody>
        </p:sp>
        <p:sp>
          <p:nvSpPr>
            <p:cNvPr id="8" name="Rectangle 7"/>
            <p:cNvSpPr/>
            <p:nvPr/>
          </p:nvSpPr>
          <p:spPr>
            <a:xfrm>
              <a:off x="1403648" y="2132856"/>
              <a:ext cx="1872208" cy="288032"/>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033648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2160" y="764704"/>
            <a:ext cx="3024336" cy="1477328"/>
          </a:xfrm>
          <a:prstGeom prst="rect">
            <a:avLst/>
          </a:prstGeom>
        </p:spPr>
        <p:txBody>
          <a:bodyPr wrap="square">
            <a:spAutoFit/>
          </a:bodyPr>
          <a:lstStyle/>
          <a:p>
            <a:pPr>
              <a:spcAft>
                <a:spcPts val="0"/>
              </a:spcAft>
            </a:pPr>
            <a:r>
              <a:rPr lang="en-ZA"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Spread</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touch screen </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r>
              <a:rPr lang="en-Z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surface</a:t>
            </a:r>
            <a:r>
              <a:rPr lang="en-ZA" dirty="0">
                <a:latin typeface="Calibri" panose="020F0502020204030204" pitchFamily="34" charset="0"/>
                <a:ea typeface="Times New Roman" panose="02020603050405020304" pitchFamily="18" charset="0"/>
                <a:cs typeface="Times New Roman" panose="02020603050405020304" pitchFamily="18" charset="0"/>
              </a:rPr>
              <a:t> to </a:t>
            </a:r>
            <a:r>
              <a:rPr lang="en-ZA"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zoom in</a:t>
            </a:r>
            <a:r>
              <a:rPr lang="en-ZA" dirty="0">
                <a:latin typeface="Calibri" panose="020F0502020204030204" pitchFamily="34" charset="0"/>
                <a:ea typeface="Times New Roman" panose="02020603050405020304" pitchFamily="18" charset="0"/>
                <a:cs typeface="Times New Roman" panose="02020603050405020304" pitchFamily="18" charset="0"/>
              </a:rPr>
              <a:t> until you can see some road features on the map. </a:t>
            </a: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a:p>
            <a:pPr>
              <a:spcAft>
                <a:spcPts val="0"/>
              </a:spcAft>
            </a:pPr>
            <a:endParaRPr lang="en-ZA"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2596398" y="813180"/>
            <a:ext cx="1183514" cy="948878"/>
          </a:xfrm>
          <a:prstGeom prst="rect">
            <a:avLst/>
          </a:prstGeom>
          <a:ln>
            <a:solidFill>
              <a:schemeClr val="tx1"/>
            </a:solidFill>
          </a:ln>
        </p:spPr>
      </p:pic>
      <p:pic>
        <p:nvPicPr>
          <p:cNvPr id="4" name="Picture 3"/>
          <p:cNvPicPr/>
          <p:nvPr/>
        </p:nvPicPr>
        <p:blipFill>
          <a:blip r:embed="rId3"/>
          <a:stretch>
            <a:fillRect/>
          </a:stretch>
        </p:blipFill>
        <p:spPr>
          <a:xfrm>
            <a:off x="544336" y="813180"/>
            <a:ext cx="1291359" cy="1002613"/>
          </a:xfrm>
          <a:prstGeom prst="rect">
            <a:avLst/>
          </a:prstGeom>
          <a:ln>
            <a:solidFill>
              <a:schemeClr val="tx1"/>
            </a:solidFill>
          </a:ln>
        </p:spPr>
      </p:pic>
      <p:pic>
        <p:nvPicPr>
          <p:cNvPr id="5" name="Picture 4"/>
          <p:cNvPicPr/>
          <p:nvPr/>
        </p:nvPicPr>
        <p:blipFill>
          <a:blip r:embed="rId4"/>
          <a:stretch>
            <a:fillRect/>
          </a:stretch>
        </p:blipFill>
        <p:spPr>
          <a:xfrm>
            <a:off x="188748" y="1988840"/>
            <a:ext cx="4815300" cy="3744416"/>
          </a:xfrm>
          <a:prstGeom prst="rect">
            <a:avLst/>
          </a:prstGeom>
          <a:ln>
            <a:solidFill>
              <a:schemeClr val="tx1"/>
            </a:solidFill>
          </a:ln>
        </p:spPr>
      </p:pic>
      <p:sp>
        <p:nvSpPr>
          <p:cNvPr id="6" name="Rectangle 5"/>
          <p:cNvSpPr/>
          <p:nvPr/>
        </p:nvSpPr>
        <p:spPr>
          <a:xfrm>
            <a:off x="365060" y="41429"/>
            <a:ext cx="1789143" cy="523220"/>
          </a:xfrm>
          <a:prstGeom prst="rect">
            <a:avLst/>
          </a:prstGeom>
        </p:spPr>
        <p:txBody>
          <a:bodyPr wrap="none">
            <a:spAutoFit/>
          </a:bodyPr>
          <a:lstStyle/>
          <a:p>
            <a:pPr lvl="0" algn="ctr">
              <a:spcBef>
                <a:spcPct val="20000"/>
              </a:spcBef>
            </a:pPr>
            <a:r>
              <a:rPr lang="en-US" sz="2800" b="1" dirty="0">
                <a:solidFill>
                  <a:prstClr val="white"/>
                </a:solidFill>
              </a:rPr>
              <a:t>Navigation</a:t>
            </a:r>
          </a:p>
        </p:txBody>
      </p:sp>
      <p:grpSp>
        <p:nvGrpSpPr>
          <p:cNvPr id="9" name="Group 8"/>
          <p:cNvGrpSpPr/>
          <p:nvPr/>
        </p:nvGrpSpPr>
        <p:grpSpPr>
          <a:xfrm>
            <a:off x="188748" y="1988840"/>
            <a:ext cx="8703732" cy="3744416"/>
            <a:chOff x="188748" y="1988840"/>
            <a:chExt cx="8703732" cy="3744416"/>
          </a:xfrm>
        </p:grpSpPr>
        <p:sp>
          <p:nvSpPr>
            <p:cNvPr id="7" name="TextBox 6"/>
            <p:cNvSpPr txBox="1"/>
            <p:nvPr/>
          </p:nvSpPr>
          <p:spPr>
            <a:xfrm>
              <a:off x="5868144" y="3068960"/>
              <a:ext cx="3024336" cy="1200329"/>
            </a:xfrm>
            <a:prstGeom prst="rect">
              <a:avLst/>
            </a:prstGeom>
            <a:noFill/>
          </p:spPr>
          <p:txBody>
            <a:bodyPr wrap="square" rtlCol="0">
              <a:spAutoFit/>
            </a:bodyPr>
            <a:lstStyle/>
            <a:p>
              <a:pPr>
                <a:spcAft>
                  <a:spcPts val="0"/>
                </a:spcAft>
              </a:pPr>
              <a:r>
                <a:rPr lang="en-ZA" dirty="0" smtClean="0">
                  <a:latin typeface="Calibri" panose="020F0502020204030204" pitchFamily="34" charset="0"/>
                  <a:ea typeface="Times New Roman" panose="02020603050405020304" pitchFamily="18" charset="0"/>
                  <a:cs typeface="Times New Roman" panose="02020603050405020304" pitchFamily="18" charset="0"/>
                </a:rPr>
                <a:t>Once </a:t>
              </a:r>
              <a:r>
                <a:rPr lang="en-ZA" dirty="0">
                  <a:latin typeface="Calibri" panose="020F0502020204030204" pitchFamily="34" charset="0"/>
                  <a:ea typeface="Times New Roman" panose="02020603050405020304" pitchFamily="18" charset="0"/>
                  <a:cs typeface="Times New Roman" panose="02020603050405020304" pitchFamily="18" charset="0"/>
                </a:rPr>
                <a:t>you can see the road features on the </a:t>
              </a:r>
              <a:r>
                <a:rPr lang="en-ZA" dirty="0" smtClean="0">
                  <a:latin typeface="Calibri" panose="020F0502020204030204" pitchFamily="34" charset="0"/>
                  <a:ea typeface="Times New Roman" panose="02020603050405020304" pitchFamily="18" charset="0"/>
                  <a:cs typeface="Times New Roman" panose="02020603050405020304" pitchFamily="18" charset="0"/>
                </a:rPr>
                <a:t>map, </a:t>
              </a:r>
              <a:r>
                <a:rPr lang="en-ZA" dirty="0">
                  <a:latin typeface="Calibri" panose="020F0502020204030204" pitchFamily="34" charset="0"/>
                  <a:ea typeface="Times New Roman" panose="02020603050405020304" pitchFamily="18" charset="0"/>
                  <a:cs typeface="Times New Roman" panose="02020603050405020304" pitchFamily="18" charset="0"/>
                </a:rPr>
                <a:t>wait until a route is drawn on the map. </a:t>
              </a:r>
            </a:p>
          </p:txBody>
        </p:sp>
        <p:sp>
          <p:nvSpPr>
            <p:cNvPr id="8" name="Rectangle 7"/>
            <p:cNvSpPr/>
            <p:nvPr/>
          </p:nvSpPr>
          <p:spPr>
            <a:xfrm>
              <a:off x="188748" y="1988840"/>
              <a:ext cx="4815300" cy="37444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234656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04048" y="620688"/>
            <a:ext cx="388843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map is zoomed in displaying </a:t>
            </a:r>
            <a:r>
              <a:rPr lang="en-ZA" dirty="0" smtClean="0">
                <a:latin typeface="Calibri" panose="020F0502020204030204" pitchFamily="34" charset="0"/>
                <a:ea typeface="Times New Roman" panose="02020603050405020304" pitchFamily="18" charset="0"/>
                <a:cs typeface="Times New Roman" panose="02020603050405020304" pitchFamily="18" charset="0"/>
              </a:rPr>
              <a:t>the </a:t>
            </a:r>
            <a:r>
              <a:rPr lang="en-ZA" dirty="0">
                <a:latin typeface="Calibri" panose="020F0502020204030204" pitchFamily="34" charset="0"/>
                <a:ea typeface="Times New Roman" panose="02020603050405020304" pitchFamily="18" charset="0"/>
                <a:cs typeface="Times New Roman" panose="02020603050405020304" pitchFamily="18" charset="0"/>
              </a:rPr>
              <a:t>map. </a:t>
            </a: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251520" y="764704"/>
            <a:ext cx="4536504" cy="4870410"/>
          </a:xfrm>
          <a:prstGeom prst="rect">
            <a:avLst/>
          </a:prstGeom>
          <a:ln>
            <a:solidFill>
              <a:schemeClr val="tx1"/>
            </a:solidFill>
          </a:ln>
        </p:spPr>
      </p:pic>
      <p:sp>
        <p:nvSpPr>
          <p:cNvPr id="7" name="Rectangle 6"/>
          <p:cNvSpPr/>
          <p:nvPr/>
        </p:nvSpPr>
        <p:spPr>
          <a:xfrm>
            <a:off x="251520" y="97468"/>
            <a:ext cx="1789143" cy="523220"/>
          </a:xfrm>
          <a:prstGeom prst="rect">
            <a:avLst/>
          </a:prstGeom>
        </p:spPr>
        <p:txBody>
          <a:bodyPr wrap="none">
            <a:spAutoFit/>
          </a:bodyPr>
          <a:lstStyle/>
          <a:p>
            <a:pPr lvl="0" algn="ctr">
              <a:spcBef>
                <a:spcPct val="20000"/>
              </a:spcBef>
            </a:pPr>
            <a:r>
              <a:rPr lang="en-US" sz="2800" b="1" dirty="0">
                <a:solidFill>
                  <a:prstClr val="white"/>
                </a:solidFill>
              </a:rPr>
              <a:t>Navigation</a:t>
            </a:r>
          </a:p>
        </p:txBody>
      </p:sp>
      <p:sp>
        <p:nvSpPr>
          <p:cNvPr id="8" name="TextBox 7"/>
          <p:cNvSpPr txBox="1"/>
          <p:nvPr/>
        </p:nvSpPr>
        <p:spPr>
          <a:xfrm>
            <a:off x="5039510" y="5386052"/>
            <a:ext cx="3461049" cy="369332"/>
          </a:xfrm>
          <a:prstGeom prst="rect">
            <a:avLst/>
          </a:prstGeom>
          <a:noFill/>
        </p:spPr>
        <p:txBody>
          <a:bodyPr wrap="square" rtlCol="0">
            <a:spAutoFit/>
          </a:bodyPr>
          <a:lstStyle/>
          <a:p>
            <a:r>
              <a:rPr lang="en-ZA" dirty="0" smtClean="0"/>
              <a:t>Tap details</a:t>
            </a:r>
            <a:endParaRPr lang="en-ZA" dirty="0"/>
          </a:p>
        </p:txBody>
      </p:sp>
      <p:grpSp>
        <p:nvGrpSpPr>
          <p:cNvPr id="19" name="Group 18"/>
          <p:cNvGrpSpPr/>
          <p:nvPr/>
        </p:nvGrpSpPr>
        <p:grpSpPr>
          <a:xfrm>
            <a:off x="395536" y="1124744"/>
            <a:ext cx="8533489" cy="4248472"/>
            <a:chOff x="395536" y="1124744"/>
            <a:chExt cx="8533489" cy="4248472"/>
          </a:xfrm>
        </p:grpSpPr>
        <p:sp>
          <p:nvSpPr>
            <p:cNvPr id="13" name="Rectangle 12"/>
            <p:cNvSpPr/>
            <p:nvPr/>
          </p:nvSpPr>
          <p:spPr>
            <a:xfrm>
              <a:off x="5004048" y="1312681"/>
              <a:ext cx="3924977" cy="1200329"/>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A </a:t>
              </a:r>
              <a:r>
                <a:rPr lang="en-ZA" b="1" dirty="0">
                  <a:latin typeface="Calibri" panose="020F0502020204030204" pitchFamily="34" charset="0"/>
                  <a:ea typeface="Times New Roman" panose="02020603050405020304" pitchFamily="18" charset="0"/>
                  <a:cs typeface="Times New Roman" panose="02020603050405020304" pitchFamily="18" charset="0"/>
                </a:rPr>
                <a:t>Plan route</a:t>
              </a:r>
              <a:r>
                <a:rPr lang="en-ZA" dirty="0">
                  <a:latin typeface="Calibri" panose="020F0502020204030204" pitchFamily="34" charset="0"/>
                  <a:ea typeface="Times New Roman" panose="02020603050405020304" pitchFamily="18" charset="0"/>
                  <a:cs typeface="Times New Roman" panose="02020603050405020304" pitchFamily="18" charset="0"/>
                </a:rPr>
                <a:t> window with a dialog box displaying the </a:t>
              </a:r>
              <a:r>
                <a:rPr lang="en-ZA" b="1" dirty="0">
                  <a:latin typeface="Calibri" panose="020F0502020204030204" pitchFamily="34" charset="0"/>
                  <a:ea typeface="Times New Roman" panose="02020603050405020304" pitchFamily="18" charset="0"/>
                  <a:cs typeface="Times New Roman" panose="02020603050405020304" pitchFamily="18" charset="0"/>
                </a:rPr>
                <a:t>To 26.185329439999975, 28.291067120000037</a:t>
              </a:r>
              <a:r>
                <a:rPr lang="en-ZA" dirty="0">
                  <a:latin typeface="Calibri" panose="020F0502020204030204" pitchFamily="34" charset="0"/>
                  <a:ea typeface="Times New Roman" panose="02020603050405020304" pitchFamily="18" charset="0"/>
                  <a:cs typeface="Times New Roman" panose="02020603050405020304" pitchFamily="18" charset="0"/>
                </a:rPr>
                <a:t> (coordinates) is displayed. </a:t>
              </a:r>
            </a:p>
          </p:txBody>
        </p:sp>
        <p:sp>
          <p:nvSpPr>
            <p:cNvPr id="14" name="Rectangle 13"/>
            <p:cNvSpPr/>
            <p:nvPr/>
          </p:nvSpPr>
          <p:spPr>
            <a:xfrm>
              <a:off x="395536" y="1124744"/>
              <a:ext cx="2016224" cy="424847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0" name="Group 19"/>
          <p:cNvGrpSpPr/>
          <p:nvPr/>
        </p:nvGrpSpPr>
        <p:grpSpPr>
          <a:xfrm>
            <a:off x="467544" y="1628800"/>
            <a:ext cx="8461480" cy="1606240"/>
            <a:chOff x="467544" y="1628800"/>
            <a:chExt cx="8461480" cy="1606240"/>
          </a:xfrm>
        </p:grpSpPr>
        <p:sp>
          <p:nvSpPr>
            <p:cNvPr id="12" name="Rectangle 11"/>
            <p:cNvSpPr/>
            <p:nvPr/>
          </p:nvSpPr>
          <p:spPr>
            <a:xfrm>
              <a:off x="5004047" y="2588709"/>
              <a:ext cx="3924977"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time it will take to get to the destination is displayed.</a:t>
              </a:r>
            </a:p>
          </p:txBody>
        </p:sp>
        <p:sp>
          <p:nvSpPr>
            <p:cNvPr id="15" name="Rectangle 14"/>
            <p:cNvSpPr/>
            <p:nvPr/>
          </p:nvSpPr>
          <p:spPr>
            <a:xfrm>
              <a:off x="467544" y="1628800"/>
              <a:ext cx="72008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1" name="Group 20"/>
          <p:cNvGrpSpPr/>
          <p:nvPr/>
        </p:nvGrpSpPr>
        <p:grpSpPr>
          <a:xfrm>
            <a:off x="504565" y="1945532"/>
            <a:ext cx="8315906" cy="2105697"/>
            <a:chOff x="504565" y="1945532"/>
            <a:chExt cx="8315906" cy="2105697"/>
          </a:xfrm>
        </p:grpSpPr>
        <p:sp>
          <p:nvSpPr>
            <p:cNvPr id="6" name="Rectangle 5"/>
            <p:cNvSpPr/>
            <p:nvPr/>
          </p:nvSpPr>
          <p:spPr>
            <a:xfrm>
              <a:off x="504565" y="1945532"/>
              <a:ext cx="662754" cy="1873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Rectangle 10"/>
            <p:cNvSpPr/>
            <p:nvPr/>
          </p:nvSpPr>
          <p:spPr>
            <a:xfrm>
              <a:off x="5004047" y="3404898"/>
              <a:ext cx="3816424"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Details</a:t>
              </a:r>
              <a:r>
                <a:rPr lang="en-ZA" dirty="0">
                  <a:latin typeface="Calibri" panose="020F0502020204030204" pitchFamily="34" charset="0"/>
                  <a:ea typeface="Times New Roman" panose="02020603050405020304" pitchFamily="18" charset="0"/>
                  <a:cs typeface="Times New Roman" panose="02020603050405020304" pitchFamily="18" charset="0"/>
                </a:rPr>
                <a:t> and </a:t>
              </a:r>
              <a:r>
                <a:rPr lang="en-ZA" b="1" dirty="0">
                  <a:latin typeface="Calibri" panose="020F0502020204030204" pitchFamily="34" charset="0"/>
                  <a:ea typeface="Times New Roman" panose="02020603050405020304" pitchFamily="18" charset="0"/>
                  <a:cs typeface="Times New Roman" panose="02020603050405020304" pitchFamily="18" charset="0"/>
                </a:rPr>
                <a:t>Travel</a:t>
              </a:r>
              <a:r>
                <a:rPr lang="en-ZA" dirty="0">
                  <a:latin typeface="Calibri" panose="020F0502020204030204" pitchFamily="34" charset="0"/>
                  <a:ea typeface="Times New Roman" panose="02020603050405020304" pitchFamily="18" charset="0"/>
                  <a:cs typeface="Times New Roman" panose="02020603050405020304" pitchFamily="18" charset="0"/>
                </a:rPr>
                <a:t> also displayed on the dialog box.</a:t>
              </a:r>
            </a:p>
          </p:txBody>
        </p:sp>
        <p:sp>
          <p:nvSpPr>
            <p:cNvPr id="16" name="Rectangle 15"/>
            <p:cNvSpPr/>
            <p:nvPr/>
          </p:nvSpPr>
          <p:spPr>
            <a:xfrm>
              <a:off x="504565" y="2132856"/>
              <a:ext cx="662754"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22" name="Group 21"/>
          <p:cNvGrpSpPr/>
          <p:nvPr/>
        </p:nvGrpSpPr>
        <p:grpSpPr>
          <a:xfrm>
            <a:off x="2771800" y="1945532"/>
            <a:ext cx="6120680" cy="2921887"/>
            <a:chOff x="2771800" y="1945532"/>
            <a:chExt cx="6120680" cy="2921887"/>
          </a:xfrm>
        </p:grpSpPr>
        <p:sp>
          <p:nvSpPr>
            <p:cNvPr id="10" name="Rectangle 9"/>
            <p:cNvSpPr/>
            <p:nvPr/>
          </p:nvSpPr>
          <p:spPr>
            <a:xfrm>
              <a:off x="4988507" y="4221088"/>
              <a:ext cx="3903973"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A </a:t>
              </a:r>
              <a:r>
                <a:rPr lang="en-ZA" u="sng" dirty="0" smtClean="0">
                  <a:solidFill>
                    <a:srgbClr val="000000"/>
                  </a:solidFill>
                  <a:latin typeface="Calibri" panose="020F0502020204030204" pitchFamily="34" charset="0"/>
                  <a:ea typeface="Times New Roman" panose="02020603050405020304" pitchFamily="18" charset="0"/>
                  <a:cs typeface="Times New Roman" panose="02020603050405020304" pitchFamily="18" charset="0"/>
                </a:rPr>
                <a:t>route</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r>
                <a:rPr lang="en-ZA" dirty="0">
                  <a:latin typeface="Calibri" panose="020F0502020204030204" pitchFamily="34" charset="0"/>
                  <a:ea typeface="Times New Roman" panose="02020603050405020304" pitchFamily="18" charset="0"/>
                  <a:cs typeface="Times New Roman" panose="02020603050405020304" pitchFamily="18" charset="0"/>
                </a:rPr>
                <a:t>from your current </a:t>
              </a:r>
              <a:r>
                <a:rPr lang="en-ZA" dirty="0" smtClean="0">
                  <a:latin typeface="Calibri" panose="020F0502020204030204" pitchFamily="34" charset="0"/>
                  <a:ea typeface="Times New Roman" panose="02020603050405020304" pitchFamily="18" charset="0"/>
                  <a:cs typeface="Times New Roman" panose="02020603050405020304" pitchFamily="18" charset="0"/>
                </a:rPr>
                <a:t>location </a:t>
              </a:r>
              <a:r>
                <a:rPr lang="en-ZA" dirty="0">
                  <a:latin typeface="Calibri" panose="020F0502020204030204" pitchFamily="34" charset="0"/>
                  <a:ea typeface="Times New Roman" panose="02020603050405020304" pitchFamily="18" charset="0"/>
                  <a:cs typeface="Times New Roman" panose="02020603050405020304" pitchFamily="18" charset="0"/>
                </a:rPr>
                <a:t>to the MRN </a:t>
              </a:r>
              <a:r>
                <a:rPr lang="en-ZA" dirty="0" smtClean="0">
                  <a:latin typeface="Calibri" panose="020F0502020204030204" pitchFamily="34" charset="0"/>
                  <a:ea typeface="Times New Roman" panose="02020603050405020304" pitchFamily="18" charset="0"/>
                  <a:cs typeface="Times New Roman" panose="02020603050405020304" pitchFamily="18" charset="0"/>
                </a:rPr>
                <a:t>point </a:t>
              </a:r>
              <a:r>
                <a:rPr lang="en-ZA" dirty="0">
                  <a:latin typeface="Calibri" panose="020F0502020204030204" pitchFamily="34" charset="0"/>
                  <a:ea typeface="Times New Roman" panose="02020603050405020304" pitchFamily="18" charset="0"/>
                  <a:cs typeface="Times New Roman" panose="02020603050405020304" pitchFamily="18" charset="0"/>
                </a:rPr>
                <a:t>is displayed on the map.</a:t>
              </a:r>
            </a:p>
          </p:txBody>
        </p:sp>
        <p:sp>
          <p:nvSpPr>
            <p:cNvPr id="17" name="Down Arrow 16"/>
            <p:cNvSpPr/>
            <p:nvPr/>
          </p:nvSpPr>
          <p:spPr>
            <a:xfrm>
              <a:off x="2771800" y="1945532"/>
              <a:ext cx="216024" cy="4033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8" name="Down Arrow 17"/>
            <p:cNvSpPr/>
            <p:nvPr/>
          </p:nvSpPr>
          <p:spPr>
            <a:xfrm>
              <a:off x="4499992" y="3573016"/>
              <a:ext cx="216024" cy="29906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86591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868144" y="692696"/>
            <a:ext cx="2952328" cy="1200329"/>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rPr>
              <a:t>The </a:t>
            </a:r>
            <a:r>
              <a:rPr lang="en-GB" b="1" dirty="0">
                <a:latin typeface="Times New Roman" panose="02020603050405020304" pitchFamily="18" charset="0"/>
                <a:ea typeface="Times New Roman" panose="02020603050405020304" pitchFamily="18" charset="0"/>
              </a:rPr>
              <a:t>Details</a:t>
            </a:r>
            <a:r>
              <a:rPr lang="en-GB" dirty="0">
                <a:latin typeface="Times New Roman" panose="02020603050405020304" pitchFamily="18" charset="0"/>
                <a:ea typeface="Times New Roman" panose="02020603050405020304" pitchFamily="18" charset="0"/>
              </a:rPr>
              <a:t> dialog box is displayed with the directions to the MRN point or destination.</a:t>
            </a:r>
            <a:endParaRPr lang="en-ZA" dirty="0"/>
          </a:p>
        </p:txBody>
      </p:sp>
      <p:pic>
        <p:nvPicPr>
          <p:cNvPr id="5" name="Picture 4"/>
          <p:cNvPicPr/>
          <p:nvPr/>
        </p:nvPicPr>
        <p:blipFill>
          <a:blip r:embed="rId2"/>
          <a:stretch>
            <a:fillRect/>
          </a:stretch>
        </p:blipFill>
        <p:spPr>
          <a:xfrm>
            <a:off x="539552" y="764704"/>
            <a:ext cx="4968552" cy="4896544"/>
          </a:xfrm>
          <a:prstGeom prst="rect">
            <a:avLst/>
          </a:prstGeom>
          <a:ln>
            <a:solidFill>
              <a:schemeClr val="tx1"/>
            </a:solidFill>
          </a:ln>
        </p:spPr>
      </p:pic>
      <p:sp>
        <p:nvSpPr>
          <p:cNvPr id="3" name="Rectangle 2"/>
          <p:cNvSpPr/>
          <p:nvPr/>
        </p:nvSpPr>
        <p:spPr>
          <a:xfrm>
            <a:off x="437117" y="-30249"/>
            <a:ext cx="1789143" cy="523220"/>
          </a:xfrm>
          <a:prstGeom prst="rect">
            <a:avLst/>
          </a:prstGeom>
        </p:spPr>
        <p:txBody>
          <a:bodyPr wrap="none">
            <a:spAutoFit/>
          </a:bodyPr>
          <a:lstStyle/>
          <a:p>
            <a:pPr lvl="0" algn="ctr">
              <a:spcBef>
                <a:spcPct val="20000"/>
              </a:spcBef>
            </a:pPr>
            <a:r>
              <a:rPr lang="en-US" sz="2800" b="1" dirty="0">
                <a:solidFill>
                  <a:prstClr val="white"/>
                </a:solidFill>
              </a:rPr>
              <a:t>Navigation</a:t>
            </a:r>
          </a:p>
        </p:txBody>
      </p:sp>
      <p:grpSp>
        <p:nvGrpSpPr>
          <p:cNvPr id="8" name="Group 7"/>
          <p:cNvGrpSpPr/>
          <p:nvPr/>
        </p:nvGrpSpPr>
        <p:grpSpPr>
          <a:xfrm>
            <a:off x="1259632" y="1052736"/>
            <a:ext cx="7858000" cy="2446531"/>
            <a:chOff x="1259632" y="1052736"/>
            <a:chExt cx="7858000" cy="2446531"/>
          </a:xfrm>
        </p:grpSpPr>
        <p:sp>
          <p:nvSpPr>
            <p:cNvPr id="6" name="Rectangle 5"/>
            <p:cNvSpPr/>
            <p:nvPr/>
          </p:nvSpPr>
          <p:spPr>
            <a:xfrm>
              <a:off x="5868144" y="2852936"/>
              <a:ext cx="3249488"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the </a:t>
              </a:r>
              <a:r>
                <a:rPr lang="en-ZA" b="1" dirty="0" smtClean="0">
                  <a:latin typeface="Calibri" panose="020F0502020204030204" pitchFamily="34" charset="0"/>
                  <a:ea typeface="Times New Roman" panose="02020603050405020304" pitchFamily="18" charset="0"/>
                  <a:cs typeface="Times New Roman" panose="02020603050405020304" pitchFamily="18" charset="0"/>
                </a:rPr>
                <a:t>x </a:t>
              </a:r>
              <a:r>
                <a:rPr lang="en-ZA" dirty="0" smtClean="0">
                  <a:latin typeface="Calibri" panose="020F0502020204030204" pitchFamily="34" charset="0"/>
                  <a:ea typeface="Times New Roman" panose="02020603050405020304" pitchFamily="18" charset="0"/>
                  <a:cs typeface="Times New Roman" panose="02020603050405020304" pitchFamily="18" charset="0"/>
                </a:rPr>
                <a:t>icon </a:t>
              </a:r>
              <a:r>
                <a:rPr lang="en-ZA" dirty="0">
                  <a:latin typeface="Calibri" panose="020F0502020204030204" pitchFamily="34" charset="0"/>
                  <a:ea typeface="Times New Roman" panose="02020603050405020304" pitchFamily="18" charset="0"/>
                  <a:cs typeface="Times New Roman" panose="02020603050405020304" pitchFamily="18" charset="0"/>
                </a:rPr>
                <a:t>in the Details </a:t>
              </a:r>
              <a:r>
                <a:rPr lang="en-ZA" dirty="0" smtClean="0">
                  <a:latin typeface="Calibri" panose="020F0502020204030204" pitchFamily="34" charset="0"/>
                  <a:ea typeface="Times New Roman" panose="02020603050405020304" pitchFamily="18" charset="0"/>
                  <a:cs typeface="Times New Roman" panose="02020603050405020304" pitchFamily="18" charset="0"/>
                </a:rPr>
                <a:t>to close. </a:t>
              </a:r>
              <a:r>
                <a:rPr lang="en-ZA" b="1" dirty="0" smtClean="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259632" y="1052736"/>
              <a:ext cx="3600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3444957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05406" y="1628800"/>
            <a:ext cx="230888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Details</a:t>
            </a:r>
            <a:r>
              <a:rPr lang="en-ZA" dirty="0">
                <a:latin typeface="Calibri" panose="020F0502020204030204" pitchFamily="34" charset="0"/>
                <a:ea typeface="Times New Roman" panose="02020603050405020304" pitchFamily="18" charset="0"/>
                <a:cs typeface="Times New Roman" panose="02020603050405020304" pitchFamily="18" charset="0"/>
              </a:rPr>
              <a:t> dialog box is dismissed.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395536" y="836712"/>
            <a:ext cx="5544616" cy="5040560"/>
          </a:xfrm>
          <a:prstGeom prst="rect">
            <a:avLst/>
          </a:prstGeom>
          <a:ln>
            <a:solidFill>
              <a:schemeClr val="tx1"/>
            </a:solidFill>
          </a:ln>
        </p:spPr>
      </p:pic>
      <p:sp>
        <p:nvSpPr>
          <p:cNvPr id="7" name="Rectangle 6"/>
          <p:cNvSpPr/>
          <p:nvPr/>
        </p:nvSpPr>
        <p:spPr>
          <a:xfrm>
            <a:off x="349568" y="-10794"/>
            <a:ext cx="1789143" cy="523220"/>
          </a:xfrm>
          <a:prstGeom prst="rect">
            <a:avLst/>
          </a:prstGeom>
        </p:spPr>
        <p:txBody>
          <a:bodyPr wrap="none">
            <a:spAutoFit/>
          </a:bodyPr>
          <a:lstStyle/>
          <a:p>
            <a:pPr lvl="0" algn="ctr">
              <a:spcBef>
                <a:spcPct val="20000"/>
              </a:spcBef>
            </a:pPr>
            <a:r>
              <a:rPr lang="en-US" sz="2800" b="1" dirty="0">
                <a:solidFill>
                  <a:prstClr val="white"/>
                </a:solidFill>
              </a:rPr>
              <a:t>Navigation</a:t>
            </a:r>
          </a:p>
        </p:txBody>
      </p:sp>
      <p:grpSp>
        <p:nvGrpSpPr>
          <p:cNvPr id="8" name="Group 7"/>
          <p:cNvGrpSpPr/>
          <p:nvPr/>
        </p:nvGrpSpPr>
        <p:grpSpPr>
          <a:xfrm>
            <a:off x="2267744" y="1628800"/>
            <a:ext cx="6681940" cy="2345940"/>
            <a:chOff x="2267744" y="1628800"/>
            <a:chExt cx="6681940" cy="2345940"/>
          </a:xfrm>
        </p:grpSpPr>
        <p:sp>
          <p:nvSpPr>
            <p:cNvPr id="4" name="Rectangle 3"/>
            <p:cNvSpPr/>
            <p:nvPr/>
          </p:nvSpPr>
          <p:spPr>
            <a:xfrm>
              <a:off x="6516216" y="3328409"/>
              <a:ext cx="2433468"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the </a:t>
              </a:r>
              <a:r>
                <a:rPr lang="en-ZA" b="1" dirty="0">
                  <a:latin typeface="Calibri" panose="020F0502020204030204" pitchFamily="34" charset="0"/>
                  <a:ea typeface="Times New Roman" panose="02020603050405020304" pitchFamily="18" charset="0"/>
                  <a:cs typeface="Times New Roman" panose="02020603050405020304" pitchFamily="18" charset="0"/>
                </a:rPr>
                <a:t>GO</a:t>
              </a:r>
              <a:r>
                <a:rPr lang="en-ZA" dirty="0">
                  <a:latin typeface="Calibri" panose="020F0502020204030204" pitchFamily="34" charset="0"/>
                  <a:ea typeface="Times New Roman" panose="02020603050405020304" pitchFamily="18" charset="0"/>
                  <a:cs typeface="Times New Roman" panose="02020603050405020304" pitchFamily="18" charset="0"/>
                </a:rPr>
                <a:t> button on the dialog box.</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2267744" y="1628800"/>
              <a:ext cx="720080" cy="3231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80401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6176" y="1340768"/>
            <a:ext cx="2160240" cy="1754326"/>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system navigates you to the selected destination with the turn by turn </a:t>
            </a:r>
            <a:r>
              <a:rPr lang="en-ZA" dirty="0" smtClean="0">
                <a:latin typeface="Calibri" panose="020F0502020204030204" pitchFamily="34" charset="0"/>
                <a:ea typeface="Times New Roman" panose="02020603050405020304" pitchFamily="18" charset="0"/>
                <a:cs typeface="Times New Roman" panose="02020603050405020304" pitchFamily="18" charset="0"/>
              </a:rPr>
              <a:t>voice </a:t>
            </a:r>
            <a:r>
              <a:rPr lang="en-ZA" dirty="0">
                <a:latin typeface="Calibri" panose="020F0502020204030204" pitchFamily="34" charset="0"/>
                <a:ea typeface="Times New Roman" panose="02020603050405020304" pitchFamily="18" charset="0"/>
                <a:cs typeface="Times New Roman" panose="02020603050405020304" pitchFamily="18" charset="0"/>
              </a:rPr>
              <a:t>commands (If applicable</a:t>
            </a:r>
            <a:r>
              <a:rPr lang="en-ZA" b="1" dirty="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a:blip r:embed="rId2"/>
          <a:stretch>
            <a:fillRect/>
          </a:stretch>
        </p:blipFill>
        <p:spPr>
          <a:xfrm>
            <a:off x="196804" y="836712"/>
            <a:ext cx="5311300" cy="5066197"/>
          </a:xfrm>
          <a:prstGeom prst="rect">
            <a:avLst/>
          </a:prstGeom>
          <a:ln>
            <a:solidFill>
              <a:schemeClr val="tx1"/>
            </a:solidFill>
          </a:ln>
        </p:spPr>
      </p:pic>
      <p:sp>
        <p:nvSpPr>
          <p:cNvPr id="7" name="Rectangle 6"/>
          <p:cNvSpPr/>
          <p:nvPr/>
        </p:nvSpPr>
        <p:spPr>
          <a:xfrm>
            <a:off x="179512" y="86857"/>
            <a:ext cx="1789143" cy="523220"/>
          </a:xfrm>
          <a:prstGeom prst="rect">
            <a:avLst/>
          </a:prstGeom>
        </p:spPr>
        <p:txBody>
          <a:bodyPr wrap="none">
            <a:spAutoFit/>
          </a:bodyPr>
          <a:lstStyle/>
          <a:p>
            <a:pPr lvl="0" algn="ctr">
              <a:spcBef>
                <a:spcPct val="20000"/>
              </a:spcBef>
            </a:pPr>
            <a:r>
              <a:rPr lang="en-US" sz="2800" b="1" dirty="0">
                <a:solidFill>
                  <a:prstClr val="white"/>
                </a:solidFill>
              </a:rPr>
              <a:t>Navigation</a:t>
            </a:r>
          </a:p>
        </p:txBody>
      </p:sp>
      <p:grpSp>
        <p:nvGrpSpPr>
          <p:cNvPr id="8" name="Group 7"/>
          <p:cNvGrpSpPr/>
          <p:nvPr/>
        </p:nvGrpSpPr>
        <p:grpSpPr>
          <a:xfrm>
            <a:off x="1835696" y="1556792"/>
            <a:ext cx="6624736" cy="3094603"/>
            <a:chOff x="1835696" y="1556792"/>
            <a:chExt cx="6624736" cy="3094603"/>
          </a:xfrm>
        </p:grpSpPr>
        <p:sp>
          <p:nvSpPr>
            <p:cNvPr id="4" name="Rectangle 3"/>
            <p:cNvSpPr/>
            <p:nvPr/>
          </p:nvSpPr>
          <p:spPr>
            <a:xfrm>
              <a:off x="6012160" y="4005064"/>
              <a:ext cx="2448272" cy="646331"/>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the </a:t>
              </a:r>
              <a:r>
                <a:rPr lang="en-ZA" b="1" dirty="0">
                  <a:latin typeface="Calibri" panose="020F0502020204030204" pitchFamily="34" charset="0"/>
                  <a:ea typeface="Times New Roman" panose="02020603050405020304" pitchFamily="18" charset="0"/>
                  <a:cs typeface="Times New Roman" panose="02020603050405020304" pitchFamily="18" charset="0"/>
                </a:rPr>
                <a:t>End</a:t>
              </a:r>
              <a:r>
                <a:rPr lang="en-ZA" dirty="0">
                  <a:latin typeface="Calibri" panose="020F0502020204030204" pitchFamily="34" charset="0"/>
                  <a:ea typeface="Times New Roman" panose="02020603050405020304" pitchFamily="18" charset="0"/>
                  <a:cs typeface="Times New Roman" panose="02020603050405020304" pitchFamily="18" charset="0"/>
                </a:rPr>
                <a:t> button to dismiss the navigation.</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6" name="Rectangle 5"/>
            <p:cNvSpPr/>
            <p:nvPr/>
          </p:nvSpPr>
          <p:spPr>
            <a:xfrm>
              <a:off x="1835696" y="1556792"/>
              <a:ext cx="86409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178683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10970"/>
            <a:ext cx="4680520" cy="523220"/>
          </a:xfrm>
          <a:prstGeom prst="rect">
            <a:avLst/>
          </a:prstGeom>
          <a:noFill/>
        </p:spPr>
        <p:txBody>
          <a:bodyPr wrap="square" rtlCol="0">
            <a:spAutoFit/>
          </a:bodyPr>
          <a:lstStyle/>
          <a:p>
            <a:r>
              <a:rPr lang="en-ZA" sz="2800" b="1" dirty="0" smtClean="0">
                <a:solidFill>
                  <a:schemeClr val="bg2"/>
                </a:solidFill>
                <a:ea typeface="Tahoma" panose="020B0604030504040204" pitchFamily="34" charset="0"/>
                <a:cs typeface="Arial" panose="020B0604020202020204" pitchFamily="34" charset="0"/>
              </a:rPr>
              <a:t>Work assignments</a:t>
            </a:r>
            <a:endParaRPr lang="en-ZA" sz="2800" b="1" dirty="0">
              <a:solidFill>
                <a:schemeClr val="bg2"/>
              </a:solidFill>
              <a:ea typeface="Tahoma" panose="020B0604030504040204" pitchFamily="34" charset="0"/>
              <a:cs typeface="Arial" panose="020B0604020202020204" pitchFamily="34" charset="0"/>
            </a:endParaRPr>
          </a:p>
        </p:txBody>
      </p:sp>
      <p:sp>
        <p:nvSpPr>
          <p:cNvPr id="7" name="Rectangle 6"/>
          <p:cNvSpPr/>
          <p:nvPr/>
        </p:nvSpPr>
        <p:spPr>
          <a:xfrm>
            <a:off x="250632" y="692696"/>
            <a:ext cx="8893368" cy="1938992"/>
          </a:xfrm>
          <a:prstGeom prst="rect">
            <a:avLst/>
          </a:prstGeom>
          <a:solidFill>
            <a:schemeClr val="bg1"/>
          </a:solidFill>
        </p:spPr>
        <p:txBody>
          <a:bodyPr wrap="square">
            <a:spAutoFit/>
          </a:bodyPr>
          <a:lstStyle/>
          <a:p>
            <a:pPr marL="457200" indent="-342900">
              <a:lnSpc>
                <a:spcPct val="150000"/>
              </a:lnSpc>
              <a:buFont typeface="Wingdings" panose="05000000000000000000" pitchFamily="2" charset="2"/>
              <a:buChar char="q"/>
            </a:pPr>
            <a:r>
              <a:rPr lang="en-ZA" sz="2000" b="1" dirty="0" smtClean="0"/>
              <a:t>Work assignment are done through web applications</a:t>
            </a:r>
          </a:p>
          <a:p>
            <a:pPr marL="457200" indent="-342900">
              <a:lnSpc>
                <a:spcPct val="150000"/>
              </a:lnSpc>
              <a:buFont typeface="Wingdings" panose="05000000000000000000" pitchFamily="2" charset="2"/>
              <a:buChar char="q"/>
            </a:pPr>
            <a:r>
              <a:rPr lang="en-ZA" sz="2000" b="1" dirty="0" smtClean="0"/>
              <a:t>Users are given usernames and password to access each application listed below</a:t>
            </a:r>
          </a:p>
          <a:p>
            <a:pPr marL="457200" indent="-342900">
              <a:lnSpc>
                <a:spcPct val="150000"/>
              </a:lnSpc>
              <a:buFont typeface="Wingdings" panose="05000000000000000000" pitchFamily="2" charset="2"/>
              <a:buChar char="q"/>
            </a:pPr>
            <a:endParaRPr lang="en-ZA" sz="2000" b="1" dirty="0" smtClean="0"/>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graphicFrame>
        <p:nvGraphicFramePr>
          <p:cNvPr id="4" name="Table 3"/>
          <p:cNvGraphicFramePr>
            <a:graphicFrameLocks noGrp="1"/>
          </p:cNvGraphicFramePr>
          <p:nvPr>
            <p:extLst>
              <p:ext uri="{D42A27DB-BD31-4B8C-83A1-F6EECF244321}">
                <p14:modId xmlns:p14="http://schemas.microsoft.com/office/powerpoint/2010/main" val="2589732807"/>
              </p:ext>
            </p:extLst>
          </p:nvPr>
        </p:nvGraphicFramePr>
        <p:xfrm>
          <a:off x="234162" y="1772816"/>
          <a:ext cx="8229601" cy="2957503"/>
        </p:xfrm>
        <a:graphic>
          <a:graphicData uri="http://schemas.openxmlformats.org/drawingml/2006/table">
            <a:tbl>
              <a:tblPr>
                <a:tableStyleId>{5C22544A-7EE6-4342-B048-85BDC9FD1C3A}</a:tableStyleId>
              </a:tblPr>
              <a:tblGrid>
                <a:gridCol w="2577585">
                  <a:extLst>
                    <a:ext uri="{9D8B030D-6E8A-4147-A177-3AD203B41FA5}">
                      <a16:colId xmlns:a16="http://schemas.microsoft.com/office/drawing/2014/main" val="2300214647"/>
                    </a:ext>
                  </a:extLst>
                </a:gridCol>
                <a:gridCol w="1854897">
                  <a:extLst>
                    <a:ext uri="{9D8B030D-6E8A-4147-A177-3AD203B41FA5}">
                      <a16:colId xmlns:a16="http://schemas.microsoft.com/office/drawing/2014/main" val="1137205023"/>
                    </a:ext>
                  </a:extLst>
                </a:gridCol>
                <a:gridCol w="2107838">
                  <a:extLst>
                    <a:ext uri="{9D8B030D-6E8A-4147-A177-3AD203B41FA5}">
                      <a16:colId xmlns:a16="http://schemas.microsoft.com/office/drawing/2014/main" val="3527767512"/>
                    </a:ext>
                  </a:extLst>
                </a:gridCol>
                <a:gridCol w="1689281">
                  <a:extLst>
                    <a:ext uri="{9D8B030D-6E8A-4147-A177-3AD203B41FA5}">
                      <a16:colId xmlns:a16="http://schemas.microsoft.com/office/drawing/2014/main" val="1698203788"/>
                    </a:ext>
                  </a:extLst>
                </a:gridCol>
              </a:tblGrid>
              <a:tr h="554532">
                <a:tc>
                  <a:txBody>
                    <a:bodyPr/>
                    <a:lstStyle/>
                    <a:p>
                      <a:pPr algn="l" fontAlgn="ctr"/>
                      <a:r>
                        <a:rPr lang="en-ZA" sz="900" u="none" strike="noStrike">
                          <a:effectLst/>
                        </a:rPr>
                        <a:t>Pre - Work Allocation - Manager</a:t>
                      </a:r>
                      <a:endParaRPr lang="en-ZA"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ZA" sz="900" u="none" strike="noStrike">
                          <a:effectLst/>
                        </a:rPr>
                        <a:t>pre_wa_manager</a:t>
                      </a:r>
                      <a:endParaRPr lang="en-ZA"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The data has passed the Preparation stage.ie. The QA is an on going process </a:t>
                      </a:r>
                      <a:endParaRPr lang="en-GB"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This user is responsible to assign work to the FOO (pre_wa_foo user). </a:t>
                      </a:r>
                      <a:endParaRPr lang="en-GB" sz="900" b="1" i="0" u="none" strike="noStrike">
                        <a:solidFill>
                          <a:srgbClr val="7030A0"/>
                        </a:solidFill>
                        <a:effectLst/>
                        <a:latin typeface="Calibri Light" panose="020F0302020204030204" pitchFamily="34" charset="0"/>
                      </a:endParaRPr>
                    </a:p>
                  </a:txBody>
                  <a:tcPr marL="9037" marR="9037" marT="9037" marB="0" anchor="ctr"/>
                </a:tc>
                <a:extLst>
                  <a:ext uri="{0D108BD9-81ED-4DB2-BD59-A6C34878D82A}">
                    <a16:rowId xmlns:a16="http://schemas.microsoft.com/office/drawing/2014/main" val="2269396643"/>
                  </a:ext>
                </a:extLst>
              </a:tr>
              <a:tr h="739376">
                <a:tc>
                  <a:txBody>
                    <a:bodyPr/>
                    <a:lstStyle/>
                    <a:p>
                      <a:pPr algn="l" fontAlgn="ctr"/>
                      <a:r>
                        <a:rPr lang="en-GB" sz="900" u="none" strike="noStrike">
                          <a:effectLst/>
                        </a:rPr>
                        <a:t>Pre - Work Allocation - Field Operations Officer</a:t>
                      </a:r>
                      <a:endParaRPr lang="en-GB"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ZA" sz="900" u="none" strike="noStrike">
                          <a:effectLst/>
                        </a:rPr>
                        <a:t>pre_wa_foo</a:t>
                      </a:r>
                      <a:endParaRPr lang="en-ZA"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The data has passed the Preparation stage.ie. The QA is an on going process </a:t>
                      </a:r>
                      <a:endParaRPr lang="en-GB"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This user is responsible to assign work to the Supervisor (pre_wa_supervisor). </a:t>
                      </a:r>
                      <a:endParaRPr lang="en-GB" sz="900" b="1" i="0" u="none" strike="noStrike">
                        <a:solidFill>
                          <a:srgbClr val="7030A0"/>
                        </a:solidFill>
                        <a:effectLst/>
                        <a:latin typeface="Calibri Light" panose="020F0302020204030204" pitchFamily="34" charset="0"/>
                      </a:endParaRPr>
                    </a:p>
                  </a:txBody>
                  <a:tcPr marL="9037" marR="9037" marT="9037" marB="0" anchor="ctr"/>
                </a:tc>
                <a:extLst>
                  <a:ext uri="{0D108BD9-81ED-4DB2-BD59-A6C34878D82A}">
                    <a16:rowId xmlns:a16="http://schemas.microsoft.com/office/drawing/2014/main" val="3919111764"/>
                  </a:ext>
                </a:extLst>
              </a:tr>
              <a:tr h="554532">
                <a:tc>
                  <a:txBody>
                    <a:bodyPr/>
                    <a:lstStyle/>
                    <a:p>
                      <a:pPr algn="l" fontAlgn="ctr"/>
                      <a:r>
                        <a:rPr lang="en-ZA" sz="900" u="none" strike="noStrike" dirty="0">
                          <a:effectLst/>
                        </a:rPr>
                        <a:t>Pre - Work Allocation - Supervisor</a:t>
                      </a:r>
                      <a:endParaRPr lang="en-ZA" sz="900" b="1" i="0" u="none" strike="noStrike" dirty="0">
                        <a:solidFill>
                          <a:srgbClr val="7030A0"/>
                        </a:solidFill>
                        <a:effectLst/>
                        <a:latin typeface="Calibri Light" panose="020F0302020204030204" pitchFamily="34" charset="0"/>
                      </a:endParaRPr>
                    </a:p>
                  </a:txBody>
                  <a:tcPr marL="9037" marR="9037" marT="9037" marB="0" anchor="ctr"/>
                </a:tc>
                <a:tc>
                  <a:txBody>
                    <a:bodyPr/>
                    <a:lstStyle/>
                    <a:p>
                      <a:pPr algn="l" fontAlgn="ctr"/>
                      <a:r>
                        <a:rPr lang="en-ZA" sz="900" u="none" strike="noStrike">
                          <a:effectLst/>
                        </a:rPr>
                        <a:t>pre_wa_supervisor</a:t>
                      </a:r>
                      <a:endParaRPr lang="en-ZA"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The data has passed the Preparation stage.ie. The QA is an on going process </a:t>
                      </a:r>
                      <a:endParaRPr lang="en-GB"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This user is responsible to assign work to the Field Worker. </a:t>
                      </a:r>
                      <a:endParaRPr lang="en-GB" sz="900" b="1" i="0" u="none" strike="noStrike">
                        <a:solidFill>
                          <a:srgbClr val="7030A0"/>
                        </a:solidFill>
                        <a:effectLst/>
                        <a:latin typeface="Calibri Light" panose="020F0302020204030204" pitchFamily="34" charset="0"/>
                      </a:endParaRPr>
                    </a:p>
                  </a:txBody>
                  <a:tcPr marL="9037" marR="9037" marT="9037" marB="0" anchor="ctr"/>
                </a:tc>
                <a:extLst>
                  <a:ext uri="{0D108BD9-81ED-4DB2-BD59-A6C34878D82A}">
                    <a16:rowId xmlns:a16="http://schemas.microsoft.com/office/drawing/2014/main" val="1797124785"/>
                  </a:ext>
                </a:extLst>
              </a:tr>
              <a:tr h="1109063">
                <a:tc>
                  <a:txBody>
                    <a:bodyPr/>
                    <a:lstStyle/>
                    <a:p>
                      <a:pPr algn="l" fontAlgn="ctr"/>
                      <a:r>
                        <a:rPr lang="en-ZA" sz="900" u="none" strike="noStrike">
                          <a:effectLst/>
                        </a:rPr>
                        <a:t>Pre - Work Allocation - Supervisor</a:t>
                      </a:r>
                      <a:endParaRPr lang="en-ZA"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ZA" sz="900" u="none" strike="noStrike" dirty="0" err="1">
                          <a:effectLst/>
                        </a:rPr>
                        <a:t>pre_wa_supervisor</a:t>
                      </a:r>
                      <a:endParaRPr lang="en-ZA" sz="900" b="1" i="0" u="none" strike="noStrike" dirty="0">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a:effectLst/>
                        </a:rPr>
                        <a:t>The data has passed the Preparation stage.ie. The QA is an on going process </a:t>
                      </a:r>
                      <a:endParaRPr lang="en-GB" sz="900" b="1" i="0" u="none" strike="noStrike">
                        <a:solidFill>
                          <a:srgbClr val="7030A0"/>
                        </a:solidFill>
                        <a:effectLst/>
                        <a:latin typeface="Calibri Light" panose="020F0302020204030204" pitchFamily="34" charset="0"/>
                      </a:endParaRPr>
                    </a:p>
                  </a:txBody>
                  <a:tcPr marL="9037" marR="9037" marT="9037" marB="0" anchor="ctr"/>
                </a:tc>
                <a:tc>
                  <a:txBody>
                    <a:bodyPr/>
                    <a:lstStyle/>
                    <a:p>
                      <a:pPr algn="l" fontAlgn="ctr"/>
                      <a:r>
                        <a:rPr lang="en-GB" sz="900" u="none" strike="noStrike" dirty="0">
                          <a:effectLst/>
                        </a:rPr>
                        <a:t>This user is responsible to assign work to multiple field workers to the same </a:t>
                      </a:r>
                      <a:r>
                        <a:rPr lang="en-GB" sz="900" u="none" strike="noStrike" dirty="0" err="1">
                          <a:effectLst/>
                        </a:rPr>
                        <a:t>geopoint</a:t>
                      </a:r>
                      <a:r>
                        <a:rPr lang="en-GB" sz="900" u="none" strike="noStrike" dirty="0">
                          <a:effectLst/>
                        </a:rPr>
                        <a:t>. (</a:t>
                      </a:r>
                      <a:r>
                        <a:rPr lang="en-GB" sz="900" u="none" strike="noStrike" dirty="0" err="1">
                          <a:effectLst/>
                        </a:rPr>
                        <a:t>e.g</a:t>
                      </a:r>
                      <a:r>
                        <a:rPr lang="en-GB" sz="900" u="none" strike="noStrike" dirty="0">
                          <a:effectLst/>
                        </a:rPr>
                        <a:t> Census night, assigning </a:t>
                      </a:r>
                      <a:r>
                        <a:rPr lang="en-GB" sz="900" u="none" strike="noStrike" dirty="0" err="1">
                          <a:effectLst/>
                        </a:rPr>
                        <a:t>multipe</a:t>
                      </a:r>
                      <a:r>
                        <a:rPr lang="en-GB" sz="900" u="none" strike="noStrike" dirty="0">
                          <a:effectLst/>
                        </a:rPr>
                        <a:t> field workers to an SDI)</a:t>
                      </a:r>
                      <a:endParaRPr lang="en-GB" sz="900" b="1" i="0" u="none" strike="noStrike" dirty="0">
                        <a:solidFill>
                          <a:srgbClr val="7030A0"/>
                        </a:solidFill>
                        <a:effectLst/>
                        <a:latin typeface="Calibri Light" panose="020F0302020204030204" pitchFamily="34" charset="0"/>
                      </a:endParaRPr>
                    </a:p>
                  </a:txBody>
                  <a:tcPr marL="9037" marR="9037" marT="9037" marB="0" anchor="ctr"/>
                </a:tc>
                <a:extLst>
                  <a:ext uri="{0D108BD9-81ED-4DB2-BD59-A6C34878D82A}">
                    <a16:rowId xmlns:a16="http://schemas.microsoft.com/office/drawing/2014/main" val="2865344139"/>
                  </a:ext>
                </a:extLst>
              </a:tr>
            </a:tbl>
          </a:graphicData>
        </a:graphic>
      </p:graphicFrame>
    </p:spTree>
    <p:extLst>
      <p:ext uri="{BB962C8B-B14F-4D97-AF65-F5344CB8AC3E}">
        <p14:creationId xmlns:p14="http://schemas.microsoft.com/office/powerpoint/2010/main" val="407645625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372200" y="1412776"/>
            <a:ext cx="2016224" cy="923330"/>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navigation is stopped with an option for </a:t>
            </a:r>
            <a:r>
              <a:rPr lang="en-ZA" b="1" dirty="0">
                <a:latin typeface="Calibri" panose="020F0502020204030204" pitchFamily="34" charset="0"/>
                <a:ea typeface="Times New Roman" panose="02020603050405020304" pitchFamily="18" charset="0"/>
                <a:cs typeface="Times New Roman" panose="02020603050405020304" pitchFamily="18" charset="0"/>
              </a:rPr>
              <a:t>Resume</a:t>
            </a:r>
            <a:r>
              <a:rPr lang="en-ZA" dirty="0">
                <a:latin typeface="Calibri" panose="020F0502020204030204" pitchFamily="34" charset="0"/>
                <a:ea typeface="Times New Roman" panose="02020603050405020304" pitchFamily="18" charset="0"/>
                <a:cs typeface="Times New Roman" panose="02020603050405020304" pitchFamily="18" charset="0"/>
              </a:rPr>
              <a:t>.</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p:cNvPicPr/>
          <p:nvPr/>
        </p:nvPicPr>
        <p:blipFill>
          <a:blip r:embed="rId2"/>
          <a:stretch>
            <a:fillRect/>
          </a:stretch>
        </p:blipFill>
        <p:spPr>
          <a:xfrm>
            <a:off x="323528" y="764704"/>
            <a:ext cx="5832648" cy="4752528"/>
          </a:xfrm>
          <a:prstGeom prst="rect">
            <a:avLst/>
          </a:prstGeom>
          <a:ln>
            <a:solidFill>
              <a:schemeClr val="tx1"/>
            </a:solidFill>
          </a:ln>
        </p:spPr>
      </p:pic>
      <p:sp>
        <p:nvSpPr>
          <p:cNvPr id="3" name="Rectangle 2"/>
          <p:cNvSpPr/>
          <p:nvPr/>
        </p:nvSpPr>
        <p:spPr>
          <a:xfrm>
            <a:off x="179512" y="30106"/>
            <a:ext cx="2016321" cy="523220"/>
          </a:xfrm>
          <a:prstGeom prst="rect">
            <a:avLst/>
          </a:prstGeom>
        </p:spPr>
        <p:txBody>
          <a:bodyPr wrap="square">
            <a:spAutoFit/>
          </a:bodyPr>
          <a:lstStyle/>
          <a:p>
            <a:pPr lvl="0" algn="ctr">
              <a:spcBef>
                <a:spcPct val="20000"/>
              </a:spcBef>
            </a:pPr>
            <a:r>
              <a:rPr lang="en-US" sz="2800" b="1" dirty="0">
                <a:solidFill>
                  <a:prstClr val="white"/>
                </a:solidFill>
              </a:rPr>
              <a:t>Navigation</a:t>
            </a:r>
          </a:p>
        </p:txBody>
      </p:sp>
      <p:sp>
        <p:nvSpPr>
          <p:cNvPr id="2" name="Rectangle 1"/>
          <p:cNvSpPr/>
          <p:nvPr/>
        </p:nvSpPr>
        <p:spPr>
          <a:xfrm>
            <a:off x="2195833" y="1484784"/>
            <a:ext cx="791991"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8" name="Group 7"/>
          <p:cNvGrpSpPr/>
          <p:nvPr/>
        </p:nvGrpSpPr>
        <p:grpSpPr>
          <a:xfrm>
            <a:off x="323528" y="764704"/>
            <a:ext cx="8280920" cy="2878579"/>
            <a:chOff x="323528" y="764704"/>
            <a:chExt cx="8280920" cy="2878579"/>
          </a:xfrm>
        </p:grpSpPr>
        <p:sp>
          <p:nvSpPr>
            <p:cNvPr id="6" name="TextBox 5"/>
            <p:cNvSpPr txBox="1"/>
            <p:nvPr/>
          </p:nvSpPr>
          <p:spPr>
            <a:xfrm>
              <a:off x="6372200" y="2996952"/>
              <a:ext cx="2232248" cy="646331"/>
            </a:xfrm>
            <a:prstGeom prst="rect">
              <a:avLst/>
            </a:prstGeom>
            <a:noFill/>
          </p:spPr>
          <p:txBody>
            <a:bodyPr wrap="square" rtlCol="0">
              <a:spAutoFit/>
            </a:bodyPr>
            <a:lstStyle/>
            <a:p>
              <a:r>
                <a:rPr lang="en-ZA" dirty="0" smtClean="0"/>
                <a:t>Tap </a:t>
              </a:r>
              <a:r>
                <a:rPr lang="en-ZA" b="1" dirty="0" smtClean="0"/>
                <a:t>←</a:t>
              </a:r>
              <a:r>
                <a:rPr lang="en-ZA" dirty="0" smtClean="0"/>
                <a:t> icon to go back to Survey 123</a:t>
              </a:r>
              <a:endParaRPr lang="en-ZA" dirty="0"/>
            </a:p>
          </p:txBody>
        </p:sp>
        <p:sp>
          <p:nvSpPr>
            <p:cNvPr id="7" name="Rectangle 6"/>
            <p:cNvSpPr/>
            <p:nvPr/>
          </p:nvSpPr>
          <p:spPr>
            <a:xfrm>
              <a:off x="323528" y="764704"/>
              <a:ext cx="432048"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390336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980728"/>
            <a:ext cx="7200800" cy="369332"/>
          </a:xfrm>
          <a:prstGeom prst="rect">
            <a:avLst/>
          </a:prstGeom>
        </p:spPr>
        <p:txBody>
          <a:bodyPr wrap="square">
            <a:spAutoFit/>
          </a:bodyPr>
          <a:lstStyle/>
          <a:p>
            <a:r>
              <a:rPr lang="en-GB" dirty="0"/>
              <a:t>The Actions menu is displayed with the option </a:t>
            </a:r>
            <a:r>
              <a:rPr lang="en-GB" dirty="0" smtClean="0"/>
              <a:t>“Compass”:</a:t>
            </a:r>
            <a:endParaRPr lang="en-ZA" dirty="0"/>
          </a:p>
        </p:txBody>
      </p:sp>
      <p:pic>
        <p:nvPicPr>
          <p:cNvPr id="4" name="Picture 3"/>
          <p:cNvPicPr/>
          <p:nvPr/>
        </p:nvPicPr>
        <p:blipFill rotWithShape="1">
          <a:blip r:embed="rId2"/>
          <a:srcRect l="14804" t="14333" r="66005" b="56025"/>
          <a:stretch/>
        </p:blipFill>
        <p:spPr bwMode="auto">
          <a:xfrm>
            <a:off x="539552" y="1484784"/>
            <a:ext cx="6696745" cy="367240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a:xfrm>
            <a:off x="177933" y="36204"/>
            <a:ext cx="2704587" cy="523220"/>
          </a:xfrm>
          <a:prstGeom prst="rect">
            <a:avLst/>
          </a:prstGeom>
        </p:spPr>
        <p:txBody>
          <a:bodyPr wrap="none">
            <a:spAutoFit/>
          </a:bodyPr>
          <a:lstStyle/>
          <a:p>
            <a:pPr lvl="0" algn="ctr">
              <a:spcBef>
                <a:spcPct val="20000"/>
              </a:spcBef>
            </a:pPr>
            <a:r>
              <a:rPr lang="en-US" sz="2800" b="1" dirty="0" smtClean="0">
                <a:solidFill>
                  <a:prstClr val="white"/>
                </a:solidFill>
              </a:rPr>
              <a:t>Actions and Map</a:t>
            </a:r>
            <a:endParaRPr lang="en-US" sz="2800" b="1" dirty="0">
              <a:solidFill>
                <a:prstClr val="white"/>
              </a:solidFill>
            </a:endParaRPr>
          </a:p>
        </p:txBody>
      </p:sp>
      <p:grpSp>
        <p:nvGrpSpPr>
          <p:cNvPr id="8" name="Group 7"/>
          <p:cNvGrpSpPr/>
          <p:nvPr/>
        </p:nvGrpSpPr>
        <p:grpSpPr>
          <a:xfrm>
            <a:off x="755576" y="3212976"/>
            <a:ext cx="5256584" cy="2601580"/>
            <a:chOff x="755576" y="3212976"/>
            <a:chExt cx="5256584" cy="2601580"/>
          </a:xfrm>
        </p:grpSpPr>
        <p:sp>
          <p:nvSpPr>
            <p:cNvPr id="6" name="Rectangle 5"/>
            <p:cNvSpPr/>
            <p:nvPr/>
          </p:nvSpPr>
          <p:spPr>
            <a:xfrm>
              <a:off x="755576" y="5445224"/>
              <a:ext cx="4554708" cy="369332"/>
            </a:xfrm>
            <a:prstGeom prst="rect">
              <a:avLst/>
            </a:prstGeom>
          </p:spPr>
          <p:txBody>
            <a:bodyPr wrap="non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a:t>
              </a:r>
              <a:r>
                <a:rPr lang="en-ZA" dirty="0" smtClean="0">
                  <a:latin typeface="Calibri" panose="020F0502020204030204" pitchFamily="34" charset="0"/>
                  <a:ea typeface="Times New Roman" panose="02020603050405020304" pitchFamily="18" charset="0"/>
                  <a:cs typeface="Times New Roman" panose="02020603050405020304" pitchFamily="18" charset="0"/>
                </a:rPr>
                <a:t>Compass </a:t>
              </a:r>
              <a:r>
                <a:rPr lang="en-ZA" dirty="0">
                  <a:latin typeface="Calibri" panose="020F0502020204030204" pitchFamily="34" charset="0"/>
                  <a:ea typeface="Times New Roman" panose="02020603050405020304" pitchFamily="18" charset="0"/>
                  <a:cs typeface="Times New Roman" panose="02020603050405020304" pitchFamily="18" charset="0"/>
                </a:rPr>
                <a:t>to launch </a:t>
              </a:r>
              <a:r>
                <a:rPr lang="en-ZA" dirty="0" smtClean="0">
                  <a:latin typeface="Calibri" panose="020F0502020204030204" pitchFamily="34" charset="0"/>
                  <a:ea typeface="Times New Roman" panose="02020603050405020304" pitchFamily="18" charset="0"/>
                  <a:cs typeface="Times New Roman" panose="02020603050405020304" pitchFamily="18" charset="0"/>
                </a:rPr>
                <a:t>Trek2There </a:t>
              </a:r>
              <a:r>
                <a:rPr lang="en-ZA" dirty="0">
                  <a:latin typeface="Calibri" panose="020F0502020204030204" pitchFamily="34" charset="0"/>
                  <a:ea typeface="Times New Roman" panose="02020603050405020304" pitchFamily="18" charset="0"/>
                  <a:cs typeface="Times New Roman" panose="02020603050405020304" pitchFamily="18" charset="0"/>
                </a:rPr>
                <a:t>application.</a:t>
              </a:r>
            </a:p>
          </p:txBody>
        </p:sp>
        <p:sp>
          <p:nvSpPr>
            <p:cNvPr id="7" name="Rectangle 6"/>
            <p:cNvSpPr/>
            <p:nvPr/>
          </p:nvSpPr>
          <p:spPr>
            <a:xfrm>
              <a:off x="5004048" y="3212976"/>
              <a:ext cx="1008112"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86596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stretch>
            <a:fillRect/>
          </a:stretch>
        </p:blipFill>
        <p:spPr>
          <a:xfrm>
            <a:off x="279726" y="751438"/>
            <a:ext cx="5372394" cy="4981817"/>
          </a:xfrm>
          <a:prstGeom prst="rect">
            <a:avLst/>
          </a:prstGeom>
          <a:ln>
            <a:solidFill>
              <a:sysClr val="windowText" lastClr="000000"/>
            </a:solidFill>
          </a:ln>
        </p:spPr>
      </p:pic>
      <p:sp>
        <p:nvSpPr>
          <p:cNvPr id="4" name="Rectangle 3"/>
          <p:cNvSpPr/>
          <p:nvPr/>
        </p:nvSpPr>
        <p:spPr>
          <a:xfrm>
            <a:off x="486560" y="0"/>
            <a:ext cx="1515158" cy="523220"/>
          </a:xfrm>
          <a:prstGeom prst="rect">
            <a:avLst/>
          </a:prstGeom>
        </p:spPr>
        <p:txBody>
          <a:bodyPr wrap="none">
            <a:spAutoFit/>
          </a:bodyPr>
          <a:lstStyle/>
          <a:p>
            <a:pPr lvl="0" algn="ctr">
              <a:spcBef>
                <a:spcPct val="20000"/>
              </a:spcBef>
            </a:pPr>
            <a:r>
              <a:rPr lang="en-US" sz="2800" b="1" dirty="0" smtClean="0">
                <a:solidFill>
                  <a:prstClr val="white"/>
                </a:solidFill>
              </a:rPr>
              <a:t>Compass</a:t>
            </a:r>
            <a:endParaRPr lang="en-US" sz="2800" b="1" dirty="0">
              <a:solidFill>
                <a:prstClr val="white"/>
              </a:solidFill>
            </a:endParaRPr>
          </a:p>
        </p:txBody>
      </p:sp>
      <p:sp>
        <p:nvSpPr>
          <p:cNvPr id="6" name="TextBox 5"/>
          <p:cNvSpPr txBox="1"/>
          <p:nvPr/>
        </p:nvSpPr>
        <p:spPr>
          <a:xfrm>
            <a:off x="6007529" y="980728"/>
            <a:ext cx="2376264" cy="646331"/>
          </a:xfrm>
          <a:prstGeom prst="rect">
            <a:avLst/>
          </a:prstGeom>
          <a:noFill/>
        </p:spPr>
        <p:txBody>
          <a:bodyPr wrap="square" rtlCol="0">
            <a:spAutoFit/>
          </a:bodyPr>
          <a:lstStyle/>
          <a:p>
            <a:r>
              <a:rPr lang="en-ZA" dirty="0" smtClean="0"/>
              <a:t>Trek2there for ArcGIS initializes.</a:t>
            </a:r>
            <a:endParaRPr lang="en-ZA" dirty="0"/>
          </a:p>
        </p:txBody>
      </p:sp>
      <p:grpSp>
        <p:nvGrpSpPr>
          <p:cNvPr id="8" name="Group 7"/>
          <p:cNvGrpSpPr/>
          <p:nvPr/>
        </p:nvGrpSpPr>
        <p:grpSpPr>
          <a:xfrm>
            <a:off x="279726" y="751437"/>
            <a:ext cx="8536115" cy="4981817"/>
            <a:chOff x="279726" y="751437"/>
            <a:chExt cx="8536115" cy="4981817"/>
          </a:xfrm>
        </p:grpSpPr>
        <p:sp>
          <p:nvSpPr>
            <p:cNvPr id="5" name="TextBox 4"/>
            <p:cNvSpPr txBox="1"/>
            <p:nvPr/>
          </p:nvSpPr>
          <p:spPr>
            <a:xfrm>
              <a:off x="6007529" y="1903969"/>
              <a:ext cx="2808312" cy="369332"/>
            </a:xfrm>
            <a:prstGeom prst="rect">
              <a:avLst/>
            </a:prstGeom>
            <a:noFill/>
          </p:spPr>
          <p:txBody>
            <a:bodyPr wrap="square" rtlCol="0">
              <a:spAutoFit/>
            </a:bodyPr>
            <a:lstStyle/>
            <a:p>
              <a:r>
                <a:rPr lang="en-ZA" dirty="0"/>
                <a:t>The Disclaimer is displayed.</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79726" y="751437"/>
              <a:ext cx="5372394" cy="4981817"/>
            </a:xfrm>
            <a:prstGeom prst="rect">
              <a:avLst/>
            </a:prstGeom>
            <a:noFill/>
            <a:ln>
              <a:solidFill>
                <a:schemeClr val="tx1"/>
              </a:solidFill>
            </a:ln>
          </p:spPr>
        </p:pic>
      </p:grpSp>
      <p:grpSp>
        <p:nvGrpSpPr>
          <p:cNvPr id="11" name="Group 10"/>
          <p:cNvGrpSpPr/>
          <p:nvPr/>
        </p:nvGrpSpPr>
        <p:grpSpPr>
          <a:xfrm>
            <a:off x="2699792" y="2708920"/>
            <a:ext cx="5837278" cy="2808312"/>
            <a:chOff x="2699792" y="2708920"/>
            <a:chExt cx="5837278" cy="2808312"/>
          </a:xfrm>
        </p:grpSpPr>
        <p:sp>
          <p:nvSpPr>
            <p:cNvPr id="9" name="TextBox 8"/>
            <p:cNvSpPr txBox="1"/>
            <p:nvPr/>
          </p:nvSpPr>
          <p:spPr>
            <a:xfrm>
              <a:off x="6007529" y="2708920"/>
              <a:ext cx="2529541" cy="369332"/>
            </a:xfrm>
            <a:prstGeom prst="rect">
              <a:avLst/>
            </a:prstGeom>
            <a:noFill/>
          </p:spPr>
          <p:txBody>
            <a:bodyPr wrap="square" rtlCol="0">
              <a:spAutoFit/>
            </a:bodyPr>
            <a:lstStyle/>
            <a:p>
              <a:r>
                <a:rPr lang="en-ZA" dirty="0" smtClean="0"/>
                <a:t>Tap accept. </a:t>
              </a:r>
              <a:endParaRPr lang="en-ZA" dirty="0"/>
            </a:p>
          </p:txBody>
        </p:sp>
        <p:sp>
          <p:nvSpPr>
            <p:cNvPr id="10" name="Rectangle 9"/>
            <p:cNvSpPr/>
            <p:nvPr/>
          </p:nvSpPr>
          <p:spPr>
            <a:xfrm>
              <a:off x="2699792" y="5229200"/>
              <a:ext cx="648072" cy="288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16614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606250395"/>
              </p:ext>
            </p:extLst>
          </p:nvPr>
        </p:nvGraphicFramePr>
        <p:xfrm>
          <a:off x="5724128" y="836712"/>
          <a:ext cx="2756992" cy="822960"/>
        </p:xfrm>
        <a:graphic>
          <a:graphicData uri="http://schemas.openxmlformats.org/drawingml/2006/table">
            <a:tbl>
              <a:tblPr>
                <a:tableStyleId>{5C22544A-7EE6-4342-B048-85BDC9FD1C3A}</a:tableStyleId>
              </a:tblPr>
              <a:tblGrid>
                <a:gridCol w="2756992">
                  <a:extLst>
                    <a:ext uri="{9D8B030D-6E8A-4147-A177-3AD203B41FA5}">
                      <a16:colId xmlns:a16="http://schemas.microsoft.com/office/drawing/2014/main" val="20000"/>
                    </a:ext>
                  </a:extLst>
                </a:gridCol>
              </a:tblGrid>
              <a:tr h="360040">
                <a:tc>
                  <a:txBody>
                    <a:bodyPr/>
                    <a:lstStyle/>
                    <a:p>
                      <a:pPr algn="l">
                        <a:spcAft>
                          <a:spcPts val="0"/>
                        </a:spcAft>
                      </a:pPr>
                      <a:r>
                        <a:rPr lang="en-ZA" sz="1800" dirty="0">
                          <a:effectLst/>
                        </a:rPr>
                        <a:t>The “Start moving to determine direction” prompt is displayed.</a:t>
                      </a:r>
                      <a:endParaRPr lang="en-ZA" sz="1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0000"/>
                  </a:ext>
                </a:extLst>
              </a:tr>
            </a:tbl>
          </a:graphicData>
        </a:graphic>
      </p:graphicFrame>
      <p:pic>
        <p:nvPicPr>
          <p:cNvPr id="3" name="Picture 2"/>
          <p:cNvPicPr/>
          <p:nvPr/>
        </p:nvPicPr>
        <p:blipFill>
          <a:blip r:embed="rId2"/>
          <a:stretch>
            <a:fillRect/>
          </a:stretch>
        </p:blipFill>
        <p:spPr>
          <a:xfrm>
            <a:off x="282584" y="764704"/>
            <a:ext cx="5009496" cy="4680519"/>
          </a:xfrm>
          <a:prstGeom prst="rect">
            <a:avLst/>
          </a:prstGeom>
          <a:ln>
            <a:solidFill>
              <a:sysClr val="windowText" lastClr="000000"/>
            </a:solidFill>
          </a:ln>
        </p:spPr>
      </p:pic>
      <p:grpSp>
        <p:nvGrpSpPr>
          <p:cNvPr id="6" name="Group 5"/>
          <p:cNvGrpSpPr/>
          <p:nvPr/>
        </p:nvGrpSpPr>
        <p:grpSpPr>
          <a:xfrm>
            <a:off x="282584" y="764704"/>
            <a:ext cx="8231600" cy="5128637"/>
            <a:chOff x="282584" y="764704"/>
            <a:chExt cx="8231600" cy="5128637"/>
          </a:xfrm>
        </p:grpSpPr>
        <p:pic>
          <p:nvPicPr>
            <p:cNvPr id="4" name="Picture 3"/>
            <p:cNvPicPr>
              <a:picLocks noChangeAspect="1"/>
            </p:cNvPicPr>
            <p:nvPr/>
          </p:nvPicPr>
          <p:blipFill>
            <a:blip r:embed="rId3"/>
            <a:stretch>
              <a:fillRect/>
            </a:stretch>
          </p:blipFill>
          <p:spPr>
            <a:xfrm>
              <a:off x="282584" y="764704"/>
              <a:ext cx="5009496" cy="4680519"/>
            </a:xfrm>
            <a:prstGeom prst="rect">
              <a:avLst/>
            </a:prstGeom>
          </p:spPr>
        </p:pic>
        <p:sp>
          <p:nvSpPr>
            <p:cNvPr id="5" name="Rectangle 4"/>
            <p:cNvSpPr/>
            <p:nvPr/>
          </p:nvSpPr>
          <p:spPr>
            <a:xfrm>
              <a:off x="5724128" y="1923023"/>
              <a:ext cx="2790056" cy="3970318"/>
            </a:xfrm>
            <a:prstGeom prst="rect">
              <a:avLst/>
            </a:prstGeom>
          </p:spPr>
          <p:txBody>
            <a:bodyPr wrap="square">
              <a:spAutoFit/>
            </a:bodyPr>
            <a:lstStyle/>
            <a:p>
              <a:r>
                <a:rPr lang="en-ZA" dirty="0"/>
                <a:t>The arrow rotates to show you the direction and distance to your destination. </a:t>
              </a:r>
              <a:endParaRPr lang="en-ZA" dirty="0" smtClean="0"/>
            </a:p>
            <a:p>
              <a:endParaRPr lang="en-ZA" dirty="0"/>
            </a:p>
            <a:p>
              <a:r>
                <a:rPr lang="en-ZA" dirty="0" smtClean="0"/>
                <a:t>Arrow will show direction </a:t>
              </a:r>
              <a:r>
                <a:rPr lang="en-ZA" dirty="0"/>
                <a:t>correctly when you start </a:t>
              </a:r>
              <a:r>
                <a:rPr lang="en-ZA" dirty="0" smtClean="0"/>
                <a:t>moving. </a:t>
              </a:r>
            </a:p>
            <a:p>
              <a:endParaRPr lang="en-ZA" dirty="0" smtClean="0"/>
            </a:p>
            <a:p>
              <a:r>
                <a:rPr lang="en-ZA" dirty="0" smtClean="0"/>
                <a:t>Details will update </a:t>
              </a:r>
              <a:r>
                <a:rPr lang="en-ZA" dirty="0"/>
                <a:t>automatically, guiding you on which direction to follow.</a:t>
              </a:r>
              <a:endParaRPr lang="en-ZA" dirty="0">
                <a:latin typeface="Calibri" panose="020F0502020204030204" pitchFamily="34" charset="0"/>
                <a:ea typeface="Times New Roman" panose="02020603050405020304" pitchFamily="18" charset="0"/>
                <a:cs typeface="Times New Roman" panose="02020603050405020304" pitchFamily="18" charset="0"/>
              </a:endParaRPr>
            </a:p>
            <a:p>
              <a:endParaRPr lang="en-ZA" dirty="0"/>
            </a:p>
          </p:txBody>
        </p:sp>
      </p:grpSp>
      <p:sp>
        <p:nvSpPr>
          <p:cNvPr id="8" name="Rectangle 7"/>
          <p:cNvSpPr/>
          <p:nvPr/>
        </p:nvSpPr>
        <p:spPr>
          <a:xfrm>
            <a:off x="274890" y="0"/>
            <a:ext cx="1515158" cy="523220"/>
          </a:xfrm>
          <a:prstGeom prst="rect">
            <a:avLst/>
          </a:prstGeom>
        </p:spPr>
        <p:txBody>
          <a:bodyPr wrap="none">
            <a:spAutoFit/>
          </a:bodyPr>
          <a:lstStyle/>
          <a:p>
            <a:pPr lvl="0" algn="ctr">
              <a:spcBef>
                <a:spcPct val="20000"/>
              </a:spcBef>
            </a:pPr>
            <a:r>
              <a:rPr lang="en-US" sz="2800" b="1" dirty="0">
                <a:solidFill>
                  <a:prstClr val="white"/>
                </a:solidFill>
              </a:rPr>
              <a:t>Compass</a:t>
            </a:r>
          </a:p>
        </p:txBody>
      </p:sp>
    </p:spTree>
    <p:extLst>
      <p:ext uri="{BB962C8B-B14F-4D97-AF65-F5344CB8AC3E}">
        <p14:creationId xmlns:p14="http://schemas.microsoft.com/office/powerpoint/2010/main" val="404326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1763688" y="1120098"/>
            <a:ext cx="4486593" cy="4248472"/>
          </a:xfrm>
          <a:prstGeom prst="rect">
            <a:avLst/>
          </a:prstGeom>
          <a:ln>
            <a:solidFill>
              <a:sysClr val="windowText" lastClr="000000"/>
            </a:solidFill>
          </a:ln>
        </p:spPr>
      </p:pic>
      <p:sp>
        <p:nvSpPr>
          <p:cNvPr id="2" name="Rectangle 1"/>
          <p:cNvSpPr/>
          <p:nvPr/>
        </p:nvSpPr>
        <p:spPr>
          <a:xfrm>
            <a:off x="2125251" y="687696"/>
            <a:ext cx="3763466" cy="369332"/>
          </a:xfrm>
          <a:prstGeom prst="rect">
            <a:avLst/>
          </a:prstGeom>
        </p:spPr>
        <p:txBody>
          <a:bodyPr wrap="none">
            <a:spAutoFit/>
          </a:bodyPr>
          <a:lstStyle/>
          <a:p>
            <a:r>
              <a:rPr lang="en-ZA" dirty="0"/>
              <a:t>The “Arrived” notification is displayed.</a:t>
            </a:r>
            <a:endParaRPr lang="en-ZA"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346898" y="0"/>
            <a:ext cx="1515158" cy="523220"/>
          </a:xfrm>
          <a:prstGeom prst="rect">
            <a:avLst/>
          </a:prstGeom>
        </p:spPr>
        <p:txBody>
          <a:bodyPr wrap="none">
            <a:spAutoFit/>
          </a:bodyPr>
          <a:lstStyle/>
          <a:p>
            <a:pPr lvl="0" algn="ctr">
              <a:spcBef>
                <a:spcPct val="20000"/>
              </a:spcBef>
            </a:pPr>
            <a:r>
              <a:rPr lang="en-US" sz="2800" b="1" dirty="0">
                <a:solidFill>
                  <a:prstClr val="white"/>
                </a:solidFill>
              </a:rPr>
              <a:t>Compass</a:t>
            </a:r>
          </a:p>
        </p:txBody>
      </p:sp>
      <p:sp>
        <p:nvSpPr>
          <p:cNvPr id="6" name="TextBox 5"/>
          <p:cNvSpPr txBox="1"/>
          <p:nvPr/>
        </p:nvSpPr>
        <p:spPr>
          <a:xfrm>
            <a:off x="1187624" y="5368570"/>
            <a:ext cx="6192688" cy="369332"/>
          </a:xfrm>
          <a:prstGeom prst="rect">
            <a:avLst/>
          </a:prstGeom>
          <a:noFill/>
        </p:spPr>
        <p:txBody>
          <a:bodyPr wrap="square" rtlCol="0">
            <a:spAutoFit/>
          </a:bodyPr>
          <a:lstStyle/>
          <a:p>
            <a:r>
              <a:rPr lang="en-ZA" dirty="0" smtClean="0"/>
              <a:t>Tap close to go back to survey 123.</a:t>
            </a:r>
            <a:endParaRPr lang="en-ZA" dirty="0"/>
          </a:p>
        </p:txBody>
      </p:sp>
    </p:spTree>
    <p:extLst>
      <p:ext uri="{BB962C8B-B14F-4D97-AF65-F5344CB8AC3E}">
        <p14:creationId xmlns:p14="http://schemas.microsoft.com/office/powerpoint/2010/main" val="12069269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28070" b="5970"/>
          <a:stretch/>
        </p:blipFill>
        <p:spPr>
          <a:xfrm>
            <a:off x="323527" y="809313"/>
            <a:ext cx="4320479" cy="4995951"/>
          </a:xfrm>
          <a:prstGeom prst="rect">
            <a:avLst/>
          </a:prstGeom>
        </p:spPr>
      </p:pic>
      <p:sp>
        <p:nvSpPr>
          <p:cNvPr id="6" name="TextBox 5"/>
          <p:cNvSpPr txBox="1"/>
          <p:nvPr/>
        </p:nvSpPr>
        <p:spPr>
          <a:xfrm>
            <a:off x="5256076" y="5085184"/>
            <a:ext cx="3456384" cy="646331"/>
          </a:xfrm>
          <a:prstGeom prst="rect">
            <a:avLst/>
          </a:prstGeom>
          <a:noFill/>
        </p:spPr>
        <p:txBody>
          <a:bodyPr wrap="square" rtlCol="0">
            <a:spAutoFit/>
          </a:bodyPr>
          <a:lstStyle/>
          <a:p>
            <a:r>
              <a:rPr lang="en-ZA" dirty="0"/>
              <a:t>Scroll down until you see “STRUCTURES </a:t>
            </a:r>
            <a:r>
              <a:rPr lang="en-ZA" dirty="0" smtClean="0"/>
              <a:t>UNPACKED</a:t>
            </a:r>
            <a:r>
              <a:rPr lang="en-ZA" dirty="0"/>
              <a:t>” </a:t>
            </a:r>
          </a:p>
        </p:txBody>
      </p:sp>
      <p:sp>
        <p:nvSpPr>
          <p:cNvPr id="9" name="Rectangle 8"/>
          <p:cNvSpPr/>
          <p:nvPr/>
        </p:nvSpPr>
        <p:spPr>
          <a:xfrm>
            <a:off x="359461" y="3103122"/>
            <a:ext cx="4248473" cy="325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p:cNvSpPr/>
          <p:nvPr/>
        </p:nvSpPr>
        <p:spPr>
          <a:xfrm>
            <a:off x="323527" y="44624"/>
            <a:ext cx="1991379" cy="523220"/>
          </a:xfrm>
          <a:prstGeom prst="rect">
            <a:avLst/>
          </a:prstGeom>
        </p:spPr>
        <p:txBody>
          <a:bodyPr wrap="none">
            <a:spAutoFit/>
          </a:bodyPr>
          <a:lstStyle/>
          <a:p>
            <a:r>
              <a:rPr lang="en-ZA" sz="28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MRN Details</a:t>
            </a:r>
            <a:endParaRPr lang="en-ZA" sz="2800" dirty="0">
              <a:solidFill>
                <a:schemeClr val="bg1"/>
              </a:solidFill>
            </a:endParaRPr>
          </a:p>
        </p:txBody>
      </p:sp>
      <p:sp>
        <p:nvSpPr>
          <p:cNvPr id="4" name="TextBox 3"/>
          <p:cNvSpPr txBox="1"/>
          <p:nvPr/>
        </p:nvSpPr>
        <p:spPr>
          <a:xfrm>
            <a:off x="5256076" y="1196134"/>
            <a:ext cx="2592288" cy="1200329"/>
          </a:xfrm>
          <a:prstGeom prst="rect">
            <a:avLst/>
          </a:prstGeom>
          <a:noFill/>
        </p:spPr>
        <p:txBody>
          <a:bodyPr wrap="square" rtlCol="0">
            <a:spAutoFit/>
          </a:bodyPr>
          <a:lstStyle/>
          <a:p>
            <a:r>
              <a:rPr lang="en-ZA" dirty="0" smtClean="0"/>
              <a:t>Geometry Edit Status</a:t>
            </a:r>
          </a:p>
          <a:p>
            <a:pPr marL="742950" lvl="1" indent="-285750">
              <a:buFont typeface="Arial" panose="020B0604020202020204" pitchFamily="34" charset="0"/>
              <a:buChar char="•"/>
            </a:pPr>
            <a:r>
              <a:rPr lang="en-ZA" dirty="0" smtClean="0"/>
              <a:t>Move</a:t>
            </a:r>
          </a:p>
          <a:p>
            <a:pPr marL="742950" lvl="1" indent="-285750">
              <a:buFont typeface="Arial" panose="020B0604020202020204" pitchFamily="34" charset="0"/>
              <a:buChar char="•"/>
            </a:pPr>
            <a:r>
              <a:rPr lang="en-ZA" dirty="0" smtClean="0"/>
              <a:t>Delete</a:t>
            </a:r>
          </a:p>
          <a:p>
            <a:pPr lvl="1"/>
            <a:endParaRPr lang="en-ZA" dirty="0" smtClean="0"/>
          </a:p>
        </p:txBody>
      </p:sp>
      <p:grpSp>
        <p:nvGrpSpPr>
          <p:cNvPr id="8" name="Group 7"/>
          <p:cNvGrpSpPr/>
          <p:nvPr/>
        </p:nvGrpSpPr>
        <p:grpSpPr>
          <a:xfrm>
            <a:off x="323527" y="821019"/>
            <a:ext cx="8866288" cy="4995952"/>
            <a:chOff x="1307823" y="567843"/>
            <a:chExt cx="8866288" cy="4995952"/>
          </a:xfrm>
        </p:grpSpPr>
        <p:sp>
          <p:nvSpPr>
            <p:cNvPr id="3" name="Rectangle 2"/>
            <p:cNvSpPr/>
            <p:nvPr/>
          </p:nvSpPr>
          <p:spPr>
            <a:xfrm>
              <a:off x="6213671" y="2830437"/>
              <a:ext cx="3960440" cy="2246769"/>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Capture the </a:t>
              </a:r>
              <a:r>
                <a:rPr lang="en-ZA" dirty="0" smtClean="0">
                  <a:latin typeface="Calibri" panose="020F0502020204030204" pitchFamily="34" charset="0"/>
                  <a:ea typeface="Times New Roman" panose="02020603050405020304" pitchFamily="18" charset="0"/>
                  <a:cs typeface="Times New Roman" panose="02020603050405020304" pitchFamily="18" charset="0"/>
                </a:rPr>
                <a:t>MRN Details</a:t>
              </a: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Street name</a:t>
              </a: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Street number</a:t>
              </a:r>
            </a:p>
            <a:p>
              <a:pPr marL="742950" lvl="1" indent="-285750">
                <a:buFont typeface="Arial" panose="020B0604020202020204" pitchFamily="34" charset="0"/>
                <a:buChar char="•"/>
              </a:pPr>
              <a:r>
                <a:rPr lang="en-ZA" dirty="0" err="1" smtClean="0">
                  <a:latin typeface="Calibri" panose="020F0502020204030204" pitchFamily="34" charset="0"/>
                  <a:ea typeface="Times New Roman" panose="02020603050405020304" pitchFamily="18" charset="0"/>
                  <a:cs typeface="Times New Roman" panose="02020603050405020304" pitchFamily="18" charset="0"/>
                </a:rPr>
                <a:t>Str</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r>
                <a:rPr lang="en-ZA" dirty="0" err="1" smtClean="0">
                  <a:latin typeface="Calibri" panose="020F0502020204030204" pitchFamily="34" charset="0"/>
                  <a:ea typeface="Times New Roman" panose="02020603050405020304" pitchFamily="18" charset="0"/>
                  <a:cs typeface="Times New Roman" panose="02020603050405020304" pitchFamily="18" charset="0"/>
                </a:rPr>
                <a:t>Suff</a:t>
              </a:r>
              <a:endParaRPr lang="en-ZA" dirty="0" smtClean="0">
                <a:latin typeface="Calibri" panose="020F0502020204030204" pitchFamily="34" charset="0"/>
                <a:ea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Visible 1</a:t>
              </a:r>
            </a:p>
            <a:p>
              <a:pPr marL="742950" lvl="1" indent="-285750">
                <a:buFont typeface="Arial" panose="020B0604020202020204" pitchFamily="34" charset="0"/>
                <a:buChar char="•"/>
              </a:pPr>
              <a:r>
                <a:rPr lang="en-ZA" dirty="0" smtClean="0">
                  <a:latin typeface="Calibri" panose="020F0502020204030204" pitchFamily="34" charset="0"/>
                  <a:ea typeface="Times New Roman" panose="02020603050405020304" pitchFamily="18" charset="0"/>
                  <a:cs typeface="Times New Roman" panose="02020603050405020304" pitchFamily="18" charset="0"/>
                </a:rPr>
                <a:t>Source 1 </a:t>
              </a:r>
            </a:p>
            <a:p>
              <a:endParaRPr lang="en-ZA" dirty="0"/>
            </a:p>
            <a:p>
              <a:pPr marL="285750" indent="-285750">
                <a:spcAft>
                  <a:spcPts val="0"/>
                </a:spcAft>
                <a:buFont typeface="Arial" panose="020B0604020202020204" pitchFamily="34" charset="0"/>
                <a:buChar char="•"/>
              </a:pPr>
              <a:endParaRPr lang="en-ZA" sz="1400" dirty="0">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1307823" y="567843"/>
              <a:ext cx="4320479" cy="4995952"/>
            </a:xfrm>
            <a:prstGeom prst="rect">
              <a:avLst/>
            </a:prstGeom>
          </p:spPr>
        </p:pic>
      </p:grpSp>
      <p:sp>
        <p:nvSpPr>
          <p:cNvPr id="13" name="Rectangle 12"/>
          <p:cNvSpPr/>
          <p:nvPr/>
        </p:nvSpPr>
        <p:spPr>
          <a:xfrm>
            <a:off x="3203848" y="3284984"/>
            <a:ext cx="648072" cy="68023"/>
          </a:xfrm>
          <a:prstGeom prst="rect">
            <a:avLst/>
          </a:prstGeom>
          <a:solidFill>
            <a:schemeClr val="bg2">
              <a:lumMod val="95000"/>
            </a:schemeClr>
          </a:solidFill>
          <a:ln>
            <a:solidFill>
              <a:schemeClr val="bg2">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22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546" b="1495"/>
          <a:stretch/>
        </p:blipFill>
        <p:spPr>
          <a:xfrm>
            <a:off x="251520" y="668497"/>
            <a:ext cx="4896544" cy="5064759"/>
          </a:xfrm>
          <a:prstGeom prst="rect">
            <a:avLst/>
          </a:prstGeom>
        </p:spPr>
      </p:pic>
      <p:sp>
        <p:nvSpPr>
          <p:cNvPr id="8" name="Rectangle 7"/>
          <p:cNvSpPr/>
          <p:nvPr/>
        </p:nvSpPr>
        <p:spPr>
          <a:xfrm>
            <a:off x="55526" y="145277"/>
            <a:ext cx="3273653" cy="523220"/>
          </a:xfrm>
          <a:prstGeom prst="rect">
            <a:avLst/>
          </a:prstGeom>
        </p:spPr>
        <p:txBody>
          <a:bodyPr wrap="none">
            <a:spAutoFit/>
          </a:bodyPr>
          <a:lstStyle/>
          <a:p>
            <a:r>
              <a:rPr lang="en-GB" sz="2800" dirty="0">
                <a:solidFill>
                  <a:schemeClr val="bg1"/>
                </a:solidFill>
                <a:ea typeface="Times New Roman" panose="02020603050405020304" pitchFamily="18" charset="0"/>
              </a:rPr>
              <a:t>Structures Unpacked </a:t>
            </a:r>
            <a:endParaRPr lang="en-ZA" sz="2800" dirty="0">
              <a:solidFill>
                <a:schemeClr val="bg1"/>
              </a:solidFill>
            </a:endParaRPr>
          </a:p>
        </p:txBody>
      </p:sp>
      <p:sp>
        <p:nvSpPr>
          <p:cNvPr id="9" name="Rectangle 8"/>
          <p:cNvSpPr/>
          <p:nvPr/>
        </p:nvSpPr>
        <p:spPr>
          <a:xfrm>
            <a:off x="5350954" y="1052736"/>
            <a:ext cx="3384375" cy="1077218"/>
          </a:xfrm>
          <a:prstGeom prst="rect">
            <a:avLst/>
          </a:prstGeom>
        </p:spPr>
        <p:txBody>
          <a:bodyPr wrap="square">
            <a:spAutoFit/>
          </a:bodyPr>
          <a:lstStyle/>
          <a:p>
            <a:pPr marL="285750" indent="-285750">
              <a:buFont typeface="Arial" panose="020B0604020202020204" pitchFamily="34" charset="0"/>
              <a:buChar char="•"/>
            </a:pPr>
            <a:r>
              <a:rPr lang="en-ZA" sz="1600" dirty="0" smtClean="0"/>
              <a:t>The process of recording all structures found at the geo point </a:t>
            </a:r>
            <a:r>
              <a:rPr lang="en-ZA" sz="1600" dirty="0" err="1" smtClean="0"/>
              <a:t>e.g</a:t>
            </a:r>
            <a:r>
              <a:rPr lang="en-ZA" sz="1600" dirty="0" smtClean="0"/>
              <a:t> garage, shop, dwelling unit, crèche etc. </a:t>
            </a:r>
          </a:p>
        </p:txBody>
      </p:sp>
      <p:grpSp>
        <p:nvGrpSpPr>
          <p:cNvPr id="3" name="Group 2"/>
          <p:cNvGrpSpPr/>
          <p:nvPr/>
        </p:nvGrpSpPr>
        <p:grpSpPr>
          <a:xfrm>
            <a:off x="323528" y="2129954"/>
            <a:ext cx="8281736" cy="3236297"/>
            <a:chOff x="323528" y="2129954"/>
            <a:chExt cx="8281736" cy="3236297"/>
          </a:xfrm>
        </p:grpSpPr>
        <p:sp>
          <p:nvSpPr>
            <p:cNvPr id="5" name="Rectangle 4"/>
            <p:cNvSpPr/>
            <p:nvPr/>
          </p:nvSpPr>
          <p:spPr>
            <a:xfrm>
              <a:off x="5350954" y="2780928"/>
              <a:ext cx="3254310" cy="2585323"/>
            </a:xfrm>
            <a:prstGeom prst="rect">
              <a:avLst/>
            </a:prstGeom>
          </p:spPr>
          <p:txBody>
            <a:bodyPr wrap="square">
              <a:spAutoFit/>
            </a:bodyPr>
            <a:lstStyle/>
            <a:p>
              <a:pPr marL="82550" algn="just">
                <a:lnSpc>
                  <a:spcPct val="150000"/>
                </a:lnSpc>
                <a:spcAft>
                  <a:spcPts val="0"/>
                </a:spcAft>
              </a:pPr>
              <a:r>
                <a:rPr lang="en-GB" b="1" dirty="0">
                  <a:ea typeface="Times New Roman" panose="02020603050405020304" pitchFamily="18" charset="0"/>
                </a:rPr>
                <a:t>Structure Type</a:t>
              </a:r>
              <a:r>
                <a:rPr lang="en-GB" dirty="0">
                  <a:ea typeface="Times New Roman" panose="02020603050405020304" pitchFamily="18" charset="0"/>
                </a:rPr>
                <a:t> – flagged to indicate whether there is need for unpacking or not</a:t>
              </a:r>
              <a:endParaRPr lang="en-ZA" dirty="0">
                <a:ea typeface="Times New Roman" panose="02020603050405020304" pitchFamily="18" charset="0"/>
              </a:endParaRPr>
            </a:p>
            <a:p>
              <a:pPr marL="342900" lvl="0" indent="-342900" algn="just">
                <a:lnSpc>
                  <a:spcPct val="150000"/>
                </a:lnSpc>
                <a:spcAft>
                  <a:spcPts val="0"/>
                </a:spcAft>
                <a:buFont typeface="Symbol" panose="05050102010706020507" pitchFamily="18" charset="2"/>
                <a:buChar char=""/>
              </a:pPr>
              <a:r>
                <a:rPr lang="en-US" dirty="0">
                  <a:ea typeface="Times New Roman" panose="02020603050405020304" pitchFamily="18" charset="0"/>
                  <a:cs typeface="Times New Roman" panose="02020603050405020304" pitchFamily="18" charset="0"/>
                </a:rPr>
                <a:t>Multiple Feature/Dwelling Units </a:t>
              </a:r>
            </a:p>
            <a:p>
              <a:pPr marL="342900" lvl="0" indent="-342900" algn="just">
                <a:lnSpc>
                  <a:spcPct val="150000"/>
                </a:lnSpc>
                <a:spcAft>
                  <a:spcPts val="0"/>
                </a:spcAft>
                <a:buFont typeface="Symbol" panose="05050102010706020507" pitchFamily="18" charset="2"/>
                <a:buChar char=""/>
              </a:pPr>
              <a:r>
                <a:rPr lang="en-US" dirty="0">
                  <a:ea typeface="Times New Roman" panose="02020603050405020304" pitchFamily="18" charset="0"/>
                  <a:cs typeface="Times New Roman" panose="02020603050405020304" pitchFamily="18" charset="0"/>
                </a:rPr>
                <a:t>Single Feature/Dwelling</a:t>
              </a:r>
              <a:endParaRPr lang="en-ZA" dirty="0">
                <a:ea typeface="Times New Roman" panose="02020603050405020304" pitchFamily="18" charset="0"/>
                <a:cs typeface="Times New Roman" panose="02020603050405020304" pitchFamily="18" charset="0"/>
              </a:endParaRPr>
            </a:p>
          </p:txBody>
        </p:sp>
        <p:sp>
          <p:nvSpPr>
            <p:cNvPr id="2" name="Rectangle 1"/>
            <p:cNvSpPr/>
            <p:nvPr/>
          </p:nvSpPr>
          <p:spPr>
            <a:xfrm>
              <a:off x="323528" y="2129954"/>
              <a:ext cx="4824536" cy="2189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304388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292080" y="573730"/>
            <a:ext cx="3456385" cy="1815882"/>
          </a:xfrm>
          <a:prstGeom prst="rect">
            <a:avLst/>
          </a:prstGeom>
        </p:spPr>
        <p:txBody>
          <a:bodyPr wrap="square">
            <a:spAutoFit/>
          </a:bodyPr>
          <a:lstStyle/>
          <a:p>
            <a:pPr lvl="0" algn="just" eaLnBrk="0" fontAlgn="base" hangingPunct="0">
              <a:spcBef>
                <a:spcPct val="0"/>
              </a:spcBef>
              <a:spcAft>
                <a:spcPct val="0"/>
              </a:spcAft>
            </a:pPr>
            <a:r>
              <a:rPr lang="en-GB" altLang="en-US" sz="1600" b="1" dirty="0">
                <a:ea typeface="Times New Roman" panose="02020603050405020304" pitchFamily="18" charset="0"/>
                <a:cs typeface="Arial" panose="020B0604020202020204" pitchFamily="34" charset="0"/>
              </a:rPr>
              <a:t>Note: </a:t>
            </a:r>
          </a:p>
          <a:p>
            <a:pPr lvl="0" algn="just" eaLnBrk="0" fontAlgn="base" hangingPunct="0">
              <a:spcBef>
                <a:spcPct val="0"/>
              </a:spcBef>
              <a:spcAft>
                <a:spcPct val="0"/>
              </a:spcAft>
            </a:pPr>
            <a:r>
              <a:rPr lang="en-GB" altLang="en-US" sz="1600" dirty="0" smtClean="0">
                <a:ea typeface="Times New Roman" panose="02020603050405020304" pitchFamily="18" charset="0"/>
                <a:cs typeface="Arial" panose="020B0604020202020204" pitchFamily="34" charset="0"/>
              </a:rPr>
              <a:t>The FW </a:t>
            </a:r>
            <a:r>
              <a:rPr lang="en-GB" altLang="en-US" sz="1600" dirty="0">
                <a:ea typeface="Times New Roman" panose="02020603050405020304" pitchFamily="18" charset="0"/>
                <a:cs typeface="Arial" panose="020B0604020202020204" pitchFamily="34" charset="0"/>
              </a:rPr>
              <a:t>will begin probing the property and using field methodologies to unpack the features in a property and identify their use. </a:t>
            </a:r>
            <a:r>
              <a:rPr lang="en-GB" altLang="en-US" sz="1600" dirty="0" smtClean="0">
                <a:ea typeface="Times New Roman" panose="02020603050405020304" pitchFamily="18" charset="0"/>
                <a:cs typeface="Arial" panose="020B0604020202020204" pitchFamily="34" charset="0"/>
              </a:rPr>
              <a:t>They </a:t>
            </a:r>
            <a:r>
              <a:rPr lang="en-GB" altLang="en-US" sz="1600" dirty="0">
                <a:ea typeface="Times New Roman" panose="02020603050405020304" pitchFamily="18" charset="0"/>
                <a:cs typeface="Arial" panose="020B0604020202020204" pitchFamily="34" charset="0"/>
              </a:rPr>
              <a:t>identify the </a:t>
            </a:r>
            <a:r>
              <a:rPr lang="en-GB" altLang="en-US" sz="1600" dirty="0" smtClean="0">
                <a:ea typeface="Times New Roman" panose="02020603050405020304" pitchFamily="18" charset="0"/>
                <a:cs typeface="Arial" panose="020B0604020202020204" pitchFamily="34" charset="0"/>
              </a:rPr>
              <a:t>DUs </a:t>
            </a:r>
            <a:r>
              <a:rPr lang="en-GB" altLang="en-US" sz="1600" dirty="0">
                <a:ea typeface="Times New Roman" panose="02020603050405020304" pitchFamily="18" charset="0"/>
                <a:cs typeface="Arial" panose="020B0604020202020204" pitchFamily="34" charset="0"/>
              </a:rPr>
              <a:t>in the property as well as businesses, store rooms etc. </a:t>
            </a:r>
            <a:endParaRPr lang="en-GB" altLang="en-US" sz="16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1546" b="1495"/>
          <a:stretch/>
        </p:blipFill>
        <p:spPr>
          <a:xfrm>
            <a:off x="251520" y="668497"/>
            <a:ext cx="4896544" cy="5064759"/>
          </a:xfrm>
          <a:prstGeom prst="rect">
            <a:avLst/>
          </a:prstGeom>
        </p:spPr>
      </p:pic>
      <p:grpSp>
        <p:nvGrpSpPr>
          <p:cNvPr id="9" name="Group 8"/>
          <p:cNvGrpSpPr/>
          <p:nvPr/>
        </p:nvGrpSpPr>
        <p:grpSpPr>
          <a:xfrm>
            <a:off x="395536" y="2443511"/>
            <a:ext cx="8392462" cy="1921593"/>
            <a:chOff x="395536" y="2443511"/>
            <a:chExt cx="8392462" cy="1921593"/>
          </a:xfrm>
        </p:grpSpPr>
        <p:sp>
          <p:nvSpPr>
            <p:cNvPr id="8" name="Rectangle 7"/>
            <p:cNvSpPr/>
            <p:nvPr/>
          </p:nvSpPr>
          <p:spPr>
            <a:xfrm>
              <a:off x="5403622" y="2443511"/>
              <a:ext cx="3384376" cy="830997"/>
            </a:xfrm>
            <a:prstGeom prst="rect">
              <a:avLst/>
            </a:prstGeom>
          </p:spPr>
          <p:txBody>
            <a:bodyPr wrap="square">
              <a:spAutoFit/>
            </a:bodyPr>
            <a:lstStyle/>
            <a:p>
              <a:pPr marL="285750" indent="-285750">
                <a:buFont typeface="Arial" panose="020B0604020202020204" pitchFamily="34" charset="0"/>
                <a:buChar char="•"/>
              </a:pPr>
              <a:r>
                <a:rPr lang="en-ZA" sz="1600" dirty="0"/>
                <a:t>To start </a:t>
              </a:r>
              <a:r>
                <a:rPr lang="en-ZA" sz="1600" b="1" dirty="0"/>
                <a:t>unpacking (adding </a:t>
              </a:r>
              <a:r>
                <a:rPr lang="en-ZA" sz="1600" b="1" dirty="0" smtClean="0"/>
                <a:t>structures) </a:t>
              </a:r>
              <a:r>
                <a:rPr lang="en-US" sz="1600" dirty="0"/>
                <a:t>populate information about the </a:t>
              </a:r>
              <a:r>
                <a:rPr lang="en-US" sz="1600" dirty="0" smtClean="0"/>
                <a:t>structure</a:t>
              </a:r>
              <a:r>
                <a:rPr lang="en-ZA" sz="1600" b="1" dirty="0"/>
                <a:t>.</a:t>
              </a:r>
              <a:endParaRPr lang="en-US" sz="1600" dirty="0"/>
            </a:p>
          </p:txBody>
        </p:sp>
        <p:sp>
          <p:nvSpPr>
            <p:cNvPr id="3" name="Rectangle 2"/>
            <p:cNvSpPr/>
            <p:nvPr/>
          </p:nvSpPr>
          <p:spPr>
            <a:xfrm>
              <a:off x="395536" y="2492896"/>
              <a:ext cx="4680520" cy="18722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2" name="Group 11"/>
          <p:cNvGrpSpPr/>
          <p:nvPr/>
        </p:nvGrpSpPr>
        <p:grpSpPr>
          <a:xfrm>
            <a:off x="4716016" y="3319745"/>
            <a:ext cx="4107986" cy="1981463"/>
            <a:chOff x="4716016" y="3319745"/>
            <a:chExt cx="4107986" cy="1981463"/>
          </a:xfrm>
        </p:grpSpPr>
        <p:sp>
          <p:nvSpPr>
            <p:cNvPr id="10" name="Rectangle 9"/>
            <p:cNvSpPr/>
            <p:nvPr/>
          </p:nvSpPr>
          <p:spPr>
            <a:xfrm>
              <a:off x="5439626" y="3319745"/>
              <a:ext cx="3384376" cy="1077218"/>
            </a:xfrm>
            <a:prstGeom prst="rect">
              <a:avLst/>
            </a:prstGeom>
          </p:spPr>
          <p:txBody>
            <a:bodyPr wrap="square">
              <a:spAutoFit/>
            </a:bodyPr>
            <a:lstStyle/>
            <a:p>
              <a:pPr marL="285750" indent="-285750">
                <a:buFont typeface="Arial" panose="020B0604020202020204" pitchFamily="34" charset="0"/>
                <a:buChar char="•"/>
              </a:pPr>
              <a:r>
                <a:rPr lang="en-US" sz="1600" dirty="0"/>
                <a:t>To add another structure, the </a:t>
              </a:r>
              <a:r>
                <a:rPr lang="en-US" sz="1600" dirty="0" smtClean="0"/>
                <a:t>FW </a:t>
              </a:r>
              <a:r>
                <a:rPr lang="en-US" sz="1600" dirty="0"/>
                <a:t>should press the </a:t>
              </a:r>
              <a:r>
                <a:rPr lang="en-US" sz="1600" b="1" dirty="0" smtClean="0"/>
                <a:t>“</a:t>
              </a:r>
              <a:r>
                <a:rPr lang="en-US" sz="1600" b="1" dirty="0" smtClean="0">
                  <a:solidFill>
                    <a:srgbClr val="FF0000"/>
                  </a:solidFill>
                </a:rPr>
                <a:t>+</a:t>
              </a:r>
              <a:r>
                <a:rPr lang="en-US" sz="1600" b="1" dirty="0" smtClean="0"/>
                <a:t>” </a:t>
              </a:r>
              <a:r>
                <a:rPr lang="en-US" sz="1600" dirty="0"/>
                <a:t>sign</a:t>
              </a:r>
              <a:r>
                <a:rPr lang="en-US" sz="1600" b="1" dirty="0"/>
                <a:t> </a:t>
              </a:r>
              <a:r>
                <a:rPr lang="en-US" sz="1600" dirty="0" smtClean="0"/>
                <a:t>and populate information about structure. </a:t>
              </a:r>
              <a:endParaRPr lang="en-US" sz="1600" dirty="0"/>
            </a:p>
          </p:txBody>
        </p:sp>
        <p:sp>
          <p:nvSpPr>
            <p:cNvPr id="11" name="Rectangle 10"/>
            <p:cNvSpPr/>
            <p:nvPr/>
          </p:nvSpPr>
          <p:spPr>
            <a:xfrm>
              <a:off x="4716016" y="5085184"/>
              <a:ext cx="360040"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5" name="Group 14"/>
          <p:cNvGrpSpPr/>
          <p:nvPr/>
        </p:nvGrpSpPr>
        <p:grpSpPr>
          <a:xfrm>
            <a:off x="2483768" y="4365104"/>
            <a:ext cx="6340234" cy="936104"/>
            <a:chOff x="2483768" y="4365104"/>
            <a:chExt cx="6340234" cy="936104"/>
          </a:xfrm>
        </p:grpSpPr>
        <p:sp>
          <p:nvSpPr>
            <p:cNvPr id="13" name="Rectangle 12"/>
            <p:cNvSpPr/>
            <p:nvPr/>
          </p:nvSpPr>
          <p:spPr>
            <a:xfrm>
              <a:off x="5511633" y="4365104"/>
              <a:ext cx="3312369" cy="919098"/>
            </a:xfrm>
            <a:prstGeom prst="rect">
              <a:avLst/>
            </a:prstGeom>
          </p:spPr>
          <p:txBody>
            <a:bodyPr wrap="square">
              <a:spAutoFit/>
            </a:bodyPr>
            <a:lstStyle/>
            <a:p>
              <a:pPr>
                <a:lnSpc>
                  <a:spcPct val="115000"/>
                </a:lnSpc>
                <a:spcAft>
                  <a:spcPts val="0"/>
                </a:spcAft>
              </a:pPr>
              <a:r>
                <a:rPr lang="en-GB" sz="1600" dirty="0">
                  <a:solidFill>
                    <a:srgbClr val="000000"/>
                  </a:solidFill>
                  <a:ea typeface="Times New Roman" panose="02020603050405020304" pitchFamily="18" charset="0"/>
                </a:rPr>
                <a:t>Note: The </a:t>
              </a:r>
              <a:r>
                <a:rPr lang="en-GB" sz="1600" b="1" dirty="0">
                  <a:solidFill>
                    <a:srgbClr val="000000"/>
                  </a:solidFill>
                  <a:ea typeface="Times New Roman" panose="02020603050405020304" pitchFamily="18" charset="0"/>
                </a:rPr>
                <a:t>Count</a:t>
              </a:r>
              <a:r>
                <a:rPr lang="en-GB" sz="1600" dirty="0">
                  <a:solidFill>
                    <a:srgbClr val="000000"/>
                  </a:solidFill>
                  <a:ea typeface="Times New Roman" panose="02020603050405020304" pitchFamily="18" charset="0"/>
                </a:rPr>
                <a:t> for the </a:t>
              </a:r>
              <a:r>
                <a:rPr lang="en-GB" sz="1600" b="1" dirty="0">
                  <a:solidFill>
                    <a:srgbClr val="000000"/>
                  </a:solidFill>
                  <a:ea typeface="Times New Roman" panose="02020603050405020304" pitchFamily="18" charset="0"/>
                </a:rPr>
                <a:t>Structures</a:t>
              </a:r>
              <a:r>
                <a:rPr lang="en-GB" sz="1600" dirty="0">
                  <a:solidFill>
                    <a:srgbClr val="000000"/>
                  </a:solidFill>
                  <a:ea typeface="Times New Roman" panose="02020603050405020304" pitchFamily="18" charset="0"/>
                </a:rPr>
                <a:t> increases from </a:t>
              </a:r>
              <a:r>
                <a:rPr lang="en-GB" sz="1600" b="1" dirty="0">
                  <a:solidFill>
                    <a:srgbClr val="000000"/>
                  </a:solidFill>
                  <a:ea typeface="Times New Roman" panose="02020603050405020304" pitchFamily="18" charset="0"/>
                </a:rPr>
                <a:t>1 of 1</a:t>
              </a:r>
              <a:r>
                <a:rPr lang="en-GB" sz="1600" dirty="0">
                  <a:solidFill>
                    <a:srgbClr val="000000"/>
                  </a:solidFill>
                  <a:ea typeface="Times New Roman" panose="02020603050405020304" pitchFamily="18" charset="0"/>
                </a:rPr>
                <a:t> to </a:t>
              </a:r>
              <a:r>
                <a:rPr lang="en-GB" sz="1600" b="1" dirty="0">
                  <a:solidFill>
                    <a:srgbClr val="000000"/>
                  </a:solidFill>
                  <a:ea typeface="Times New Roman" panose="02020603050405020304" pitchFamily="18" charset="0"/>
                </a:rPr>
                <a:t>2 of 2</a:t>
              </a:r>
              <a:r>
                <a:rPr lang="en-GB" sz="1600" dirty="0">
                  <a:solidFill>
                    <a:srgbClr val="000000"/>
                  </a:solidFill>
                  <a:ea typeface="Times New Roman" panose="02020603050405020304" pitchFamily="18" charset="0"/>
                </a:rPr>
                <a:t> accordingly. </a:t>
              </a:r>
              <a:endParaRPr lang="en-ZA" sz="1600" dirty="0">
                <a:ea typeface="Times New Roman" panose="02020603050405020304" pitchFamily="18" charset="0"/>
              </a:endParaRPr>
            </a:p>
          </p:txBody>
        </p:sp>
        <p:sp>
          <p:nvSpPr>
            <p:cNvPr id="14" name="Rectangle 13"/>
            <p:cNvSpPr/>
            <p:nvPr/>
          </p:nvSpPr>
          <p:spPr>
            <a:xfrm>
              <a:off x="2483768" y="5085184"/>
              <a:ext cx="572749" cy="21602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16" name="TextBox 15"/>
          <p:cNvSpPr txBox="1"/>
          <p:nvPr/>
        </p:nvSpPr>
        <p:spPr>
          <a:xfrm>
            <a:off x="5580112" y="5284202"/>
            <a:ext cx="3168353" cy="369332"/>
          </a:xfrm>
          <a:prstGeom prst="rect">
            <a:avLst/>
          </a:prstGeom>
          <a:noFill/>
        </p:spPr>
        <p:txBody>
          <a:bodyPr wrap="square" rtlCol="0">
            <a:spAutoFit/>
          </a:bodyPr>
          <a:lstStyle/>
          <a:p>
            <a:r>
              <a:rPr lang="en-ZA" dirty="0" smtClean="0"/>
              <a:t>Scroll down to status</a:t>
            </a:r>
            <a:endParaRPr lang="en-ZA" dirty="0"/>
          </a:p>
        </p:txBody>
      </p:sp>
      <p:sp>
        <p:nvSpPr>
          <p:cNvPr id="18" name="Rectangle 17"/>
          <p:cNvSpPr/>
          <p:nvPr/>
        </p:nvSpPr>
        <p:spPr>
          <a:xfrm>
            <a:off x="107504" y="145277"/>
            <a:ext cx="3300647" cy="523220"/>
          </a:xfrm>
          <a:prstGeom prst="rect">
            <a:avLst/>
          </a:prstGeom>
        </p:spPr>
        <p:txBody>
          <a:bodyPr wrap="none">
            <a:spAutoFit/>
          </a:bodyPr>
          <a:lstStyle/>
          <a:p>
            <a:pPr lvl="0"/>
            <a:r>
              <a:rPr lang="en-GB" sz="2800" dirty="0">
                <a:solidFill>
                  <a:prstClr val="white"/>
                </a:solidFill>
                <a:ea typeface="Times New Roman" panose="02020603050405020304" pitchFamily="18" charset="0"/>
              </a:rPr>
              <a:t>Structures Unpacked </a:t>
            </a:r>
            <a:endParaRPr lang="en-ZA" sz="2800" dirty="0">
              <a:solidFill>
                <a:prstClr val="white"/>
              </a:solidFill>
            </a:endParaRPr>
          </a:p>
        </p:txBody>
      </p:sp>
    </p:spTree>
    <p:extLst>
      <p:ext uri="{BB962C8B-B14F-4D97-AF65-F5344CB8AC3E}">
        <p14:creationId xmlns:p14="http://schemas.microsoft.com/office/powerpoint/2010/main" val="51776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961723137"/>
              </p:ext>
            </p:extLst>
          </p:nvPr>
        </p:nvGraphicFramePr>
        <p:xfrm>
          <a:off x="5868144" y="1484784"/>
          <a:ext cx="3131840" cy="1371600"/>
        </p:xfrm>
        <a:graphic>
          <a:graphicData uri="http://schemas.openxmlformats.org/drawingml/2006/table">
            <a:tbl>
              <a:tblPr>
                <a:tableStyleId>{5C22544A-7EE6-4342-B048-85BDC9FD1C3A}</a:tableStyleId>
              </a:tblPr>
              <a:tblGrid>
                <a:gridCol w="3131840">
                  <a:extLst>
                    <a:ext uri="{9D8B030D-6E8A-4147-A177-3AD203B41FA5}">
                      <a16:colId xmlns:a16="http://schemas.microsoft.com/office/drawing/2014/main" val="20000"/>
                    </a:ext>
                  </a:extLst>
                </a:gridCol>
              </a:tblGrid>
              <a:tr h="441727">
                <a:tc>
                  <a:txBody>
                    <a:bodyPr/>
                    <a:lstStyle/>
                    <a:p>
                      <a:pPr algn="l">
                        <a:spcAft>
                          <a:spcPts val="0"/>
                        </a:spcAft>
                        <a:tabLst>
                          <a:tab pos="1047750" algn="l"/>
                        </a:tabLst>
                      </a:pPr>
                      <a:r>
                        <a:rPr lang="en-ZA" sz="1800" dirty="0">
                          <a:effectLst/>
                          <a:latin typeface="Times New Roman" panose="02020603050405020304" pitchFamily="18" charset="0"/>
                          <a:cs typeface="Times New Roman" panose="02020603050405020304" pitchFamily="18" charset="0"/>
                        </a:rPr>
                        <a:t>Tap a dropdown arrow for </a:t>
                      </a:r>
                      <a:r>
                        <a:rPr lang="en-ZA" sz="1800" b="1" dirty="0">
                          <a:effectLst/>
                          <a:latin typeface="Times New Roman" panose="02020603050405020304" pitchFamily="18" charset="0"/>
                          <a:cs typeface="Times New Roman" panose="02020603050405020304" pitchFamily="18" charset="0"/>
                        </a:rPr>
                        <a:t>Verify Unpacked Status </a:t>
                      </a:r>
                      <a:r>
                        <a:rPr lang="en-ZA" sz="1800" dirty="0">
                          <a:effectLst/>
                          <a:latin typeface="Times New Roman" panose="02020603050405020304" pitchFamily="18" charset="0"/>
                          <a:cs typeface="Times New Roman" panose="02020603050405020304" pitchFamily="18" charset="0"/>
                        </a:rPr>
                        <a:t>input field</a:t>
                      </a:r>
                      <a:r>
                        <a:rPr lang="en-ZA" sz="1800" dirty="0" smtClean="0">
                          <a:effectLst/>
                          <a:latin typeface="Times New Roman" panose="02020603050405020304" pitchFamily="18" charset="0"/>
                          <a:cs typeface="Times New Roman" panose="02020603050405020304" pitchFamily="18" charset="0"/>
                        </a:rPr>
                        <a:t>. </a:t>
                      </a:r>
                      <a:r>
                        <a:rPr lang="en-GB" sz="1800" dirty="0" smtClean="0">
                          <a:effectLst/>
                          <a:latin typeface="Times New Roman" panose="02020603050405020304" pitchFamily="18" charset="0"/>
                          <a:cs typeface="Times New Roman" panose="02020603050405020304" pitchFamily="18" charset="0"/>
                        </a:rPr>
                        <a:t>NB: This section can only be completed by Supervisors </a:t>
                      </a:r>
                      <a:endParaRPr lang="en-ZA"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071592127"/>
              </p:ext>
            </p:extLst>
          </p:nvPr>
        </p:nvGraphicFramePr>
        <p:xfrm>
          <a:off x="5829505" y="3115268"/>
          <a:ext cx="2813582" cy="1371600"/>
        </p:xfrm>
        <a:graphic>
          <a:graphicData uri="http://schemas.openxmlformats.org/drawingml/2006/table">
            <a:tbl>
              <a:tblPr>
                <a:tableStyleId>{5C22544A-7EE6-4342-B048-85BDC9FD1C3A}</a:tableStyleId>
              </a:tblPr>
              <a:tblGrid>
                <a:gridCol w="2813582">
                  <a:extLst>
                    <a:ext uri="{9D8B030D-6E8A-4147-A177-3AD203B41FA5}">
                      <a16:colId xmlns:a16="http://schemas.microsoft.com/office/drawing/2014/main" val="20000"/>
                    </a:ext>
                  </a:extLst>
                </a:gridCol>
              </a:tblGrid>
              <a:tr h="776905">
                <a:tc>
                  <a:txBody>
                    <a:bodyPr/>
                    <a:lstStyle/>
                    <a:p>
                      <a:pPr marL="0" algn="l" defTabSz="914400" rtl="0" eaLnBrk="1" latinLnBrk="0" hangingPunct="1">
                        <a:spcAft>
                          <a:spcPts val="0"/>
                        </a:spcAft>
                        <a:tabLst>
                          <a:tab pos="1047750" algn="l"/>
                        </a:tabLst>
                      </a:pPr>
                      <a:r>
                        <a:rPr lang="en-ZA" sz="1800" kern="1200" dirty="0">
                          <a:solidFill>
                            <a:schemeClr val="dk1"/>
                          </a:solidFill>
                          <a:effectLst/>
                          <a:latin typeface="Times New Roman" panose="02020603050405020304" pitchFamily="18" charset="0"/>
                          <a:ea typeface="+mn-ea"/>
                          <a:cs typeface="Times New Roman" panose="02020603050405020304" pitchFamily="18" charset="0"/>
                        </a:rPr>
                        <a:t>Tap a dropdown arrow for Edit Flag/ GIF Status </a:t>
                      </a:r>
                      <a:r>
                        <a:rPr lang="en-ZA" sz="1800" kern="1200" dirty="0" smtClean="0">
                          <a:solidFill>
                            <a:schemeClr val="dk1"/>
                          </a:solidFill>
                          <a:effectLst/>
                          <a:latin typeface="Times New Roman" panose="02020603050405020304" pitchFamily="18" charset="0"/>
                          <a:ea typeface="+mn-ea"/>
                          <a:cs typeface="Times New Roman" panose="02020603050405020304" pitchFamily="18" charset="0"/>
                        </a:rPr>
                        <a:t> input </a:t>
                      </a:r>
                      <a:r>
                        <a:rPr lang="en-ZA" sz="1800" kern="1200" dirty="0">
                          <a:solidFill>
                            <a:schemeClr val="dk1"/>
                          </a:solidFill>
                          <a:effectLst/>
                          <a:latin typeface="Times New Roman" panose="02020603050405020304" pitchFamily="18" charset="0"/>
                          <a:ea typeface="+mn-ea"/>
                          <a:cs typeface="Times New Roman" panose="02020603050405020304" pitchFamily="18" charset="0"/>
                        </a:rPr>
                        <a:t>field.</a:t>
                      </a:r>
                    </a:p>
                    <a:p>
                      <a:pPr marL="0" algn="l" defTabSz="914400" rtl="0" eaLnBrk="1" latinLnBrk="0" hangingPunct="1">
                        <a:spcAft>
                          <a:spcPts val="0"/>
                        </a:spcAft>
                        <a:tabLst>
                          <a:tab pos="1047750" algn="l"/>
                        </a:tabLst>
                      </a:pPr>
                      <a:r>
                        <a:rPr lang="en-ZA" sz="1800" kern="1200" dirty="0">
                          <a:solidFill>
                            <a:schemeClr val="dk1"/>
                          </a:solidFill>
                          <a:effectLst/>
                          <a:latin typeface="Times New Roman" panose="02020603050405020304" pitchFamily="18" charset="0"/>
                          <a:ea typeface="+mn-ea"/>
                          <a:cs typeface="Times New Roman" panose="02020603050405020304" pitchFamily="18" charset="0"/>
                        </a:rPr>
                        <a:t>NB: This is a Mandatory field.</a:t>
                      </a:r>
                    </a:p>
                  </a:txBody>
                  <a:tcPr marL="114300" marR="114300" marT="0" marB="0">
                    <a:noFill/>
                  </a:tcPr>
                </a:tc>
                <a:extLst>
                  <a:ext uri="{0D108BD9-81ED-4DB2-BD59-A6C34878D82A}">
                    <a16:rowId xmlns:a16="http://schemas.microsoft.com/office/drawing/2014/main"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369444924"/>
              </p:ext>
            </p:extLst>
          </p:nvPr>
        </p:nvGraphicFramePr>
        <p:xfrm>
          <a:off x="5868144" y="4745752"/>
          <a:ext cx="2813582" cy="548640"/>
        </p:xfrm>
        <a:graphic>
          <a:graphicData uri="http://schemas.openxmlformats.org/drawingml/2006/table">
            <a:tbl>
              <a:tblPr>
                <a:tableStyleId>{5C22544A-7EE6-4342-B048-85BDC9FD1C3A}</a:tableStyleId>
              </a:tblPr>
              <a:tblGrid>
                <a:gridCol w="2813582">
                  <a:extLst>
                    <a:ext uri="{9D8B030D-6E8A-4147-A177-3AD203B41FA5}">
                      <a16:colId xmlns:a16="http://schemas.microsoft.com/office/drawing/2014/main" val="20000"/>
                    </a:ext>
                  </a:extLst>
                </a:gridCol>
              </a:tblGrid>
              <a:tr h="277148">
                <a:tc>
                  <a:txBody>
                    <a:bodyPr/>
                    <a:lstStyle/>
                    <a:p>
                      <a:pPr marL="0" algn="l" defTabSz="914400" rtl="0" eaLnBrk="1" latinLnBrk="0" hangingPunct="1">
                        <a:spcAft>
                          <a:spcPts val="0"/>
                        </a:spcAft>
                        <a:tabLst>
                          <a:tab pos="1047750" algn="l"/>
                        </a:tabLst>
                      </a:pPr>
                      <a:r>
                        <a:rPr lang="en-ZA" sz="1800" kern="1200" dirty="0">
                          <a:solidFill>
                            <a:schemeClr val="dk1"/>
                          </a:solidFill>
                          <a:effectLst/>
                          <a:latin typeface="Times New Roman" panose="02020603050405020304" pitchFamily="18" charset="0"/>
                          <a:ea typeface="+mn-ea"/>
                          <a:cs typeface="Times New Roman" panose="02020603050405020304" pitchFamily="18" charset="0"/>
                        </a:rPr>
                        <a:t>Tap a dropdown arrow for Contact Status </a:t>
                      </a:r>
                      <a:r>
                        <a:rPr lang="en-ZA" sz="1800" kern="1200" dirty="0" smtClean="0">
                          <a:solidFill>
                            <a:schemeClr val="dk1"/>
                          </a:solidFill>
                          <a:effectLst/>
                          <a:latin typeface="Times New Roman" panose="02020603050405020304" pitchFamily="18" charset="0"/>
                          <a:ea typeface="+mn-ea"/>
                          <a:cs typeface="Times New Roman" panose="02020603050405020304" pitchFamily="18" charset="0"/>
                        </a:rPr>
                        <a:t> input </a:t>
                      </a:r>
                      <a:r>
                        <a:rPr lang="en-ZA" sz="1800" kern="1200" dirty="0">
                          <a:solidFill>
                            <a:schemeClr val="dk1"/>
                          </a:solidFill>
                          <a:effectLst/>
                          <a:latin typeface="Times New Roman" panose="02020603050405020304" pitchFamily="18" charset="0"/>
                          <a:ea typeface="+mn-ea"/>
                          <a:cs typeface="Times New Roman" panose="02020603050405020304" pitchFamily="18" charset="0"/>
                        </a:rPr>
                        <a:t>field.</a:t>
                      </a:r>
                    </a:p>
                  </a:txBody>
                  <a:tcPr marL="114300" marR="114300" marT="0" marB="0">
                    <a:noFill/>
                  </a:tcPr>
                </a:tc>
                <a:extLst>
                  <a:ext uri="{0D108BD9-81ED-4DB2-BD59-A6C34878D82A}">
                    <a16:rowId xmlns:a16="http://schemas.microsoft.com/office/drawing/2014/main" val="10000"/>
                  </a:ext>
                </a:extLst>
              </a:tr>
            </a:tbl>
          </a:graphicData>
        </a:graphic>
      </p:graphicFrame>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t="67850"/>
          <a:stretch/>
        </p:blipFill>
        <p:spPr>
          <a:xfrm>
            <a:off x="35496" y="662340"/>
            <a:ext cx="5682252" cy="5214932"/>
          </a:xfrm>
          <a:prstGeom prst="rect">
            <a:avLst/>
          </a:prstGeom>
        </p:spPr>
      </p:pic>
      <p:sp>
        <p:nvSpPr>
          <p:cNvPr id="6" name="Rectangle 5"/>
          <p:cNvSpPr/>
          <p:nvPr/>
        </p:nvSpPr>
        <p:spPr>
          <a:xfrm>
            <a:off x="5868144" y="657562"/>
            <a:ext cx="3131840" cy="646331"/>
          </a:xfrm>
          <a:prstGeom prst="rect">
            <a:avLst/>
          </a:prstGeom>
        </p:spPr>
        <p:txBody>
          <a:bodyPr wrap="square">
            <a:spAutoFit/>
          </a:bodyPr>
          <a:lstStyle/>
          <a:p>
            <a:r>
              <a:rPr lang="en-GB" dirty="0">
                <a:latin typeface="Times New Roman" panose="02020603050405020304" pitchFamily="18" charset="0"/>
                <a:ea typeface="Times New Roman" panose="02020603050405020304" pitchFamily="18" charset="0"/>
              </a:rPr>
              <a:t>Tap a dropdown arrow for </a:t>
            </a:r>
            <a:r>
              <a:rPr lang="en-GB" b="1" dirty="0">
                <a:latin typeface="Times New Roman" panose="02020603050405020304" pitchFamily="18" charset="0"/>
                <a:ea typeface="Times New Roman" panose="02020603050405020304" pitchFamily="18" charset="0"/>
              </a:rPr>
              <a:t>Unpack Status </a:t>
            </a:r>
            <a:r>
              <a:rPr lang="en-GB" dirty="0">
                <a:latin typeface="Times New Roman" panose="02020603050405020304" pitchFamily="18" charset="0"/>
                <a:ea typeface="Times New Roman" panose="02020603050405020304" pitchFamily="18" charset="0"/>
              </a:rPr>
              <a:t>input field.</a:t>
            </a:r>
            <a:endParaRPr lang="en-ZA" dirty="0"/>
          </a:p>
        </p:txBody>
      </p:sp>
      <p:sp>
        <p:nvSpPr>
          <p:cNvPr id="11" name="Rectangle 10"/>
          <p:cNvSpPr/>
          <p:nvPr/>
        </p:nvSpPr>
        <p:spPr>
          <a:xfrm>
            <a:off x="5829505" y="980727"/>
            <a:ext cx="1622815" cy="3017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4" name="Rectangle 13"/>
          <p:cNvSpPr/>
          <p:nvPr/>
        </p:nvSpPr>
        <p:spPr>
          <a:xfrm>
            <a:off x="5829505" y="3363848"/>
            <a:ext cx="2126871" cy="28117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Rectangle 14"/>
          <p:cNvSpPr/>
          <p:nvPr/>
        </p:nvSpPr>
        <p:spPr>
          <a:xfrm>
            <a:off x="5813731" y="4982358"/>
            <a:ext cx="1566581" cy="312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Rectangle 12"/>
          <p:cNvSpPr/>
          <p:nvPr/>
        </p:nvSpPr>
        <p:spPr>
          <a:xfrm>
            <a:off x="5940152" y="1746540"/>
            <a:ext cx="2376264" cy="31430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6" name="Rectangle 15"/>
          <p:cNvSpPr/>
          <p:nvPr/>
        </p:nvSpPr>
        <p:spPr>
          <a:xfrm>
            <a:off x="297502" y="134342"/>
            <a:ext cx="1166025" cy="523220"/>
          </a:xfrm>
          <a:prstGeom prst="rect">
            <a:avLst/>
          </a:prstGeom>
        </p:spPr>
        <p:txBody>
          <a:bodyPr wrap="none">
            <a:spAutoFit/>
          </a:bodyPr>
          <a:lstStyle/>
          <a:p>
            <a:pPr lvl="0"/>
            <a:r>
              <a:rPr lang="en-GB" sz="2800" dirty="0" smtClean="0">
                <a:solidFill>
                  <a:prstClr val="white"/>
                </a:solidFill>
                <a:ea typeface="Times New Roman" panose="02020603050405020304" pitchFamily="18" charset="0"/>
              </a:rPr>
              <a:t>Status </a:t>
            </a:r>
            <a:endParaRPr lang="en-ZA" sz="2800" dirty="0">
              <a:solidFill>
                <a:prstClr val="white"/>
              </a:solidFill>
            </a:endParaRPr>
          </a:p>
        </p:txBody>
      </p:sp>
    </p:spTree>
    <p:extLst>
      <p:ext uri="{BB962C8B-B14F-4D97-AF65-F5344CB8AC3E}">
        <p14:creationId xmlns:p14="http://schemas.microsoft.com/office/powerpoint/2010/main" val="290413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59566 0.1037 " pathEditMode="relative" ptsTypes="AA">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3.88889E-6 3.7037E-6 L -0.36059 -0.00556 " pathEditMode="relative" rAng="0" ptsTypes="AA">
                                      <p:cBhvr>
                                        <p:cTn id="10" dur="2000" fill="hold"/>
                                        <p:tgtEl>
                                          <p:spTgt spid="13"/>
                                        </p:tgtEl>
                                        <p:attrNameLst>
                                          <p:attrName>ppt_x</p:attrName>
                                          <p:attrName>ppt_y</p:attrName>
                                        </p:attrNameLst>
                                      </p:cBhvr>
                                      <p:rCtr x="-18038" y="-278"/>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60104 -0.1162 " pathEditMode="relative" ptsTypes="AA">
                                      <p:cBhvr>
                                        <p:cTn id="14" dur="2000" fill="hold"/>
                                        <p:tgtEl>
                                          <p:spTgt spid="14"/>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grpId="0" nodeType="clickEffect">
                                  <p:stCondLst>
                                    <p:cond delay="0"/>
                                  </p:stCondLst>
                                  <p:childTnLst>
                                    <p:animMotion origin="layout" path="M 0 0 L -0.34895 -0.35463 L -0.34791 -0.35463 L -0.34791 -0.35463 " pathEditMode="relative" ptsTypes="AAAA">
                                      <p:cBhvr>
                                        <p:cTn id="18"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5" grpId="0" animBg="1"/>
      <p:bldP spid="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0688"/>
            <a:ext cx="8892480" cy="369332"/>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Tap the GPS location button on the map to locate yourself on the map.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5" name="TextBox 4"/>
          <p:cNvSpPr txBox="1"/>
          <p:nvPr/>
        </p:nvSpPr>
        <p:spPr>
          <a:xfrm>
            <a:off x="251520" y="3120999"/>
            <a:ext cx="6696744" cy="646331"/>
          </a:xfrm>
          <a:prstGeom prst="rect">
            <a:avLst/>
          </a:prstGeom>
          <a:noFill/>
        </p:spPr>
        <p:txBody>
          <a:bodyPr wrap="square" rtlCol="0">
            <a:spAutoFit/>
          </a:bodyPr>
          <a:lstStyle/>
          <a:p>
            <a:r>
              <a:rPr lang="en-ZA" dirty="0">
                <a:latin typeface="Calibri" panose="020F0502020204030204" pitchFamily="34" charset="0"/>
                <a:ea typeface="Times New Roman" panose="02020603050405020304" pitchFamily="18" charset="0"/>
                <a:cs typeface="Times New Roman" panose="02020603050405020304" pitchFamily="18" charset="0"/>
              </a:rPr>
              <a:t>The map is centred at your current location. If you </a:t>
            </a:r>
            <a:r>
              <a:rPr lang="en-ZA" dirty="0" smtClean="0">
                <a:latin typeface="Calibri" panose="020F0502020204030204" pitchFamily="34" charset="0"/>
                <a:ea typeface="Times New Roman" panose="02020603050405020304" pitchFamily="18" charset="0"/>
                <a:cs typeface="Times New Roman" panose="02020603050405020304" pitchFamily="18" charset="0"/>
              </a:rPr>
              <a:t>are </a:t>
            </a:r>
            <a:r>
              <a:rPr lang="en-ZA" dirty="0">
                <a:latin typeface="Calibri" panose="020F0502020204030204" pitchFamily="34" charset="0"/>
                <a:ea typeface="Times New Roman" panose="02020603050405020304" pitchFamily="18" charset="0"/>
                <a:cs typeface="Times New Roman" panose="02020603050405020304" pitchFamily="18" charset="0"/>
              </a:rPr>
              <a:t>within a predefined distance from the </a:t>
            </a:r>
            <a:r>
              <a:rPr lang="en-ZA" dirty="0" smtClean="0">
                <a:latin typeface="Calibri" panose="020F0502020204030204" pitchFamily="34" charset="0"/>
                <a:ea typeface="Times New Roman" panose="02020603050405020304" pitchFamily="18" charset="0"/>
                <a:cs typeface="Times New Roman" panose="02020603050405020304" pitchFamily="18" charset="0"/>
              </a:rPr>
              <a:t>MRN, </a:t>
            </a:r>
            <a:r>
              <a:rPr lang="en-ZA" dirty="0" smtClean="0"/>
              <a:t>CAPI can be launched. </a:t>
            </a:r>
            <a:endParaRPr lang="en-ZA" dirty="0"/>
          </a:p>
        </p:txBody>
      </p:sp>
      <p:sp>
        <p:nvSpPr>
          <p:cNvPr id="6" name="Rectangle 5"/>
          <p:cNvSpPr/>
          <p:nvPr/>
        </p:nvSpPr>
        <p:spPr>
          <a:xfrm>
            <a:off x="107504" y="47250"/>
            <a:ext cx="1963999" cy="523220"/>
          </a:xfrm>
          <a:prstGeom prst="rect">
            <a:avLst/>
          </a:prstGeom>
        </p:spPr>
        <p:txBody>
          <a:bodyPr wrap="none">
            <a:spAutoFit/>
          </a:bodyPr>
          <a:lstStyle/>
          <a:p>
            <a:pPr lvl="0"/>
            <a:r>
              <a:rPr lang="en-GB" sz="2800" dirty="0" smtClean="0">
                <a:solidFill>
                  <a:prstClr val="white"/>
                </a:solidFill>
              </a:rPr>
              <a:t>Action CAPI </a:t>
            </a:r>
            <a:endParaRPr lang="en-ZA" sz="2800" dirty="0">
              <a:solidFill>
                <a:prstClr val="white"/>
              </a:solidFill>
            </a:endParaRPr>
          </a:p>
        </p:txBody>
      </p:sp>
      <p:sp>
        <p:nvSpPr>
          <p:cNvPr id="7" name="Rectangle 6"/>
          <p:cNvSpPr/>
          <p:nvPr/>
        </p:nvSpPr>
        <p:spPr>
          <a:xfrm>
            <a:off x="107504" y="47250"/>
            <a:ext cx="4392488" cy="523220"/>
          </a:xfrm>
          <a:prstGeom prst="rect">
            <a:avLst/>
          </a:prstGeom>
        </p:spPr>
        <p:txBody>
          <a:bodyPr wrap="square">
            <a:spAutoFit/>
          </a:bodyPr>
          <a:lstStyle/>
          <a:p>
            <a:pPr lvl="0"/>
            <a:r>
              <a:rPr lang="en-GB" sz="2800" dirty="0" smtClean="0">
                <a:solidFill>
                  <a:prstClr val="white"/>
                </a:solidFill>
              </a:rPr>
              <a:t>Action CAPI: Distance </a:t>
            </a:r>
            <a:endParaRPr lang="en-ZA" sz="2800" dirty="0">
              <a:solidFill>
                <a:prstClr val="white"/>
              </a:solidFill>
            </a:endParaRP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23750" b="58400"/>
          <a:stretch/>
        </p:blipFill>
        <p:spPr>
          <a:xfrm>
            <a:off x="611560" y="1109782"/>
            <a:ext cx="6607830" cy="1887170"/>
          </a:xfrm>
          <a:prstGeom prst="rect">
            <a:avLst/>
          </a:prstGeom>
        </p:spPr>
      </p:pic>
      <p:sp>
        <p:nvSpPr>
          <p:cNvPr id="9" name="Rectangle 8"/>
          <p:cNvSpPr/>
          <p:nvPr/>
        </p:nvSpPr>
        <p:spPr>
          <a:xfrm>
            <a:off x="827584" y="1484784"/>
            <a:ext cx="216024" cy="3600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77300" b="650"/>
          <a:stretch/>
        </p:blipFill>
        <p:spPr>
          <a:xfrm>
            <a:off x="611560" y="3891377"/>
            <a:ext cx="6607830" cy="1781947"/>
          </a:xfrm>
          <a:prstGeom prst="rect">
            <a:avLst/>
          </a:prstGeom>
        </p:spPr>
      </p:pic>
      <p:sp>
        <p:nvSpPr>
          <p:cNvPr id="12" name="Rectangle 11"/>
          <p:cNvSpPr/>
          <p:nvPr/>
        </p:nvSpPr>
        <p:spPr>
          <a:xfrm>
            <a:off x="1763688" y="4581128"/>
            <a:ext cx="1368152"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560015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23528" y="980728"/>
            <a:ext cx="8064896" cy="2016223"/>
          </a:xfrm>
        </p:spPr>
        <p:txBody>
          <a:bodyPr>
            <a:normAutofit/>
          </a:bodyPr>
          <a:lstStyle/>
          <a:p>
            <a:pPr marL="457200" indent="-457200">
              <a:buFont typeface="Wingdings" panose="05000000000000000000" pitchFamily="2" charset="2"/>
              <a:buChar char="q"/>
            </a:pPr>
            <a:r>
              <a:rPr lang="en-ZA" sz="1700" b="0" dirty="0" smtClean="0">
                <a:solidFill>
                  <a:schemeClr val="tx1"/>
                </a:solidFill>
              </a:rPr>
              <a:t>Survey 123 application</a:t>
            </a:r>
          </a:p>
          <a:p>
            <a:pPr marL="457200" indent="-457200">
              <a:buFont typeface="Wingdings" panose="05000000000000000000" pitchFamily="2" charset="2"/>
              <a:buChar char="q"/>
            </a:pPr>
            <a:r>
              <a:rPr lang="en-ZA" sz="1700" b="0" dirty="0">
                <a:solidFill>
                  <a:schemeClr val="tx1"/>
                </a:solidFill>
              </a:rPr>
              <a:t>Navigation </a:t>
            </a:r>
          </a:p>
          <a:p>
            <a:pPr marL="457200" indent="-457200">
              <a:buFont typeface="Wingdings" panose="05000000000000000000" pitchFamily="2" charset="2"/>
              <a:buChar char="q"/>
            </a:pPr>
            <a:r>
              <a:rPr lang="en-ZA" sz="1700" b="0" dirty="0" smtClean="0">
                <a:solidFill>
                  <a:schemeClr val="tx1"/>
                </a:solidFill>
              </a:rPr>
              <a:t>Field data collection</a:t>
            </a:r>
            <a:endParaRPr lang="en-ZA" sz="1700" b="0" dirty="0">
              <a:solidFill>
                <a:schemeClr val="tx1"/>
              </a:solidFill>
            </a:endParaRPr>
          </a:p>
          <a:p>
            <a:pPr marL="457200" indent="-457200">
              <a:buFont typeface="Wingdings" panose="05000000000000000000" pitchFamily="2" charset="2"/>
              <a:buChar char="q"/>
            </a:pPr>
            <a:r>
              <a:rPr lang="en-ZA" sz="1700" b="0" dirty="0" smtClean="0">
                <a:solidFill>
                  <a:schemeClr val="tx1"/>
                </a:solidFill>
              </a:rPr>
              <a:t>Submit the survey.</a:t>
            </a:r>
          </a:p>
        </p:txBody>
      </p:sp>
      <p:sp>
        <p:nvSpPr>
          <p:cNvPr id="5" name="Rectangle 4"/>
          <p:cNvSpPr/>
          <p:nvPr/>
        </p:nvSpPr>
        <p:spPr>
          <a:xfrm>
            <a:off x="827584" y="116632"/>
            <a:ext cx="2982868" cy="523220"/>
          </a:xfrm>
          <a:prstGeom prst="rect">
            <a:avLst/>
          </a:prstGeom>
        </p:spPr>
        <p:txBody>
          <a:bodyPr wrap="none">
            <a:spAutoFit/>
          </a:bodyPr>
          <a:lstStyle/>
          <a:p>
            <a:r>
              <a:rPr lang="en-ZA" sz="2800" b="1" dirty="0" smtClean="0">
                <a:solidFill>
                  <a:schemeClr val="bg2"/>
                </a:solidFill>
                <a:ea typeface="Tahoma" panose="020B0604030504040204" pitchFamily="34" charset="0"/>
                <a:cs typeface="Arial" panose="020B0604020202020204" pitchFamily="34" charset="0"/>
              </a:rPr>
              <a:t>Mobile application</a:t>
            </a:r>
            <a:endParaRPr lang="en-ZA" sz="2800" b="1" dirty="0">
              <a:solidFill>
                <a:schemeClr val="bg2"/>
              </a:solidFill>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1838032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2320" y="967702"/>
            <a:ext cx="1425228" cy="1200329"/>
          </a:xfrm>
          <a:prstGeom prst="rect">
            <a:avLst/>
          </a:prstGeom>
        </p:spPr>
        <p:txBody>
          <a:bodyPr wrap="square">
            <a:spAutoFit/>
          </a:bodyPr>
          <a:lstStyle/>
          <a:p>
            <a:r>
              <a:rPr lang="en-GB" dirty="0"/>
              <a:t>The Interviewer </a:t>
            </a:r>
            <a:r>
              <a:rPr lang="en-GB" dirty="0" smtClean="0"/>
              <a:t>application launches.</a:t>
            </a:r>
            <a:endParaRPr lang="en-GB" dirty="0"/>
          </a:p>
        </p:txBody>
      </p:sp>
      <p:pic>
        <p:nvPicPr>
          <p:cNvPr id="3" name="Picture 2"/>
          <p:cNvPicPr>
            <a:picLocks noChangeAspect="1"/>
          </p:cNvPicPr>
          <p:nvPr/>
        </p:nvPicPr>
        <p:blipFill>
          <a:blip r:embed="rId2"/>
          <a:stretch>
            <a:fillRect/>
          </a:stretch>
        </p:blipFill>
        <p:spPr>
          <a:xfrm>
            <a:off x="150370" y="836713"/>
            <a:ext cx="7157934" cy="4752528"/>
          </a:xfrm>
          <a:prstGeom prst="rect">
            <a:avLst/>
          </a:prstGeom>
        </p:spPr>
      </p:pic>
      <p:sp>
        <p:nvSpPr>
          <p:cNvPr id="5" name="Rectangle 4"/>
          <p:cNvSpPr/>
          <p:nvPr/>
        </p:nvSpPr>
        <p:spPr>
          <a:xfrm>
            <a:off x="107504" y="47250"/>
            <a:ext cx="4392488" cy="523220"/>
          </a:xfrm>
          <a:prstGeom prst="rect">
            <a:avLst/>
          </a:prstGeom>
        </p:spPr>
        <p:txBody>
          <a:bodyPr wrap="square">
            <a:spAutoFit/>
          </a:bodyPr>
          <a:lstStyle/>
          <a:p>
            <a:pPr lvl="0"/>
            <a:r>
              <a:rPr lang="en-GB" sz="2800" dirty="0" smtClean="0">
                <a:solidFill>
                  <a:prstClr val="white"/>
                </a:solidFill>
              </a:rPr>
              <a:t>Action CAPI: Interviewer </a:t>
            </a:r>
            <a:endParaRPr lang="en-ZA" sz="2800" dirty="0">
              <a:solidFill>
                <a:prstClr val="white"/>
              </a:solidFill>
            </a:endParaRPr>
          </a:p>
        </p:txBody>
      </p:sp>
      <p:grpSp>
        <p:nvGrpSpPr>
          <p:cNvPr id="8" name="Group 7"/>
          <p:cNvGrpSpPr/>
          <p:nvPr/>
        </p:nvGrpSpPr>
        <p:grpSpPr>
          <a:xfrm>
            <a:off x="150370" y="836713"/>
            <a:ext cx="8727178" cy="4752528"/>
            <a:chOff x="150370" y="836713"/>
            <a:chExt cx="8727178" cy="4752528"/>
          </a:xfrm>
        </p:grpSpPr>
        <p:sp>
          <p:nvSpPr>
            <p:cNvPr id="6" name="Rectangle 5"/>
            <p:cNvSpPr/>
            <p:nvPr/>
          </p:nvSpPr>
          <p:spPr>
            <a:xfrm>
              <a:off x="7452320" y="3356992"/>
              <a:ext cx="1425228" cy="1200329"/>
            </a:xfrm>
            <a:prstGeom prst="rect">
              <a:avLst/>
            </a:prstGeom>
          </p:spPr>
          <p:txBody>
            <a:bodyPr wrap="square">
              <a:spAutoFit/>
            </a:bodyPr>
            <a:lstStyle/>
            <a:p>
              <a:r>
                <a:rPr lang="en-GB" dirty="0"/>
                <a:t>The Interviewer window is displayed.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70" y="836713"/>
              <a:ext cx="7157934" cy="4752528"/>
            </a:xfrm>
            <a:prstGeom prst="rect">
              <a:avLst/>
            </a:prstGeom>
          </p:spPr>
        </p:pic>
      </p:grpSp>
    </p:spTree>
    <p:extLst>
      <p:ext uri="{BB962C8B-B14F-4D97-AF65-F5344CB8AC3E}">
        <p14:creationId xmlns:p14="http://schemas.microsoft.com/office/powerpoint/2010/main" val="3280558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95769" y="1196752"/>
            <a:ext cx="2664296" cy="1200329"/>
          </a:xfrm>
          <a:prstGeom prst="rect">
            <a:avLst/>
          </a:prstGeom>
        </p:spPr>
        <p:txBody>
          <a:bodyPr wrap="square">
            <a:spAutoFit/>
          </a:bodyPr>
          <a:lstStyle/>
          <a:p>
            <a:pPr>
              <a:spcAft>
                <a:spcPts val="0"/>
              </a:spcAft>
            </a:pPr>
            <a:r>
              <a:rPr lang="en-ZA" dirty="0" smtClean="0">
                <a:latin typeface="Calibri" panose="020F0502020204030204" pitchFamily="34" charset="0"/>
                <a:ea typeface="Times New Roman" panose="02020603050405020304" pitchFamily="18" charset="0"/>
                <a:cs typeface="Times New Roman" panose="02020603050405020304" pitchFamily="18" charset="0"/>
              </a:rPr>
              <a:t>If </a:t>
            </a:r>
            <a:r>
              <a:rPr lang="en-ZA" dirty="0">
                <a:latin typeface="Calibri" panose="020F0502020204030204" pitchFamily="34" charset="0"/>
                <a:ea typeface="Times New Roman" panose="02020603050405020304" pitchFamily="18" charset="0"/>
                <a:cs typeface="Times New Roman" panose="02020603050405020304" pitchFamily="18" charset="0"/>
              </a:rPr>
              <a:t>you are not within a predefined distance from the MRN a warning will be shown as </a:t>
            </a:r>
            <a:r>
              <a:rPr lang="en-ZA" dirty="0" smtClean="0">
                <a:latin typeface="Calibri" panose="020F0502020204030204" pitchFamily="34" charset="0"/>
                <a:ea typeface="Times New Roman" panose="02020603050405020304" pitchFamily="18" charset="0"/>
                <a:cs typeface="Times New Roman" panose="02020603050405020304" pitchFamily="18" charset="0"/>
              </a:rPr>
              <a:t>shown.</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3" name="Picture 2"/>
          <p:cNvPicPr/>
          <p:nvPr/>
        </p:nvPicPr>
        <p:blipFill rotWithShape="1">
          <a:blip r:embed="rId2"/>
          <a:srcRect l="53414" t="3893" r="24205" b="6958"/>
          <a:stretch/>
        </p:blipFill>
        <p:spPr bwMode="auto">
          <a:xfrm>
            <a:off x="323528" y="836712"/>
            <a:ext cx="5112568" cy="4896544"/>
          </a:xfrm>
          <a:prstGeom prst="rect">
            <a:avLst/>
          </a:prstGeom>
          <a:ln>
            <a:solidFill>
              <a:schemeClr val="tx1"/>
            </a:solidFill>
          </a:ln>
          <a:extLst>
            <a:ext uri="{53640926-AAD7-44D8-BBD7-CCE9431645EC}">
              <a14:shadowObscured xmlns:a14="http://schemas.microsoft.com/office/drawing/2010/main"/>
            </a:ext>
          </a:extLst>
        </p:spPr>
      </p:pic>
      <p:sp>
        <p:nvSpPr>
          <p:cNvPr id="4" name="Rectangle 3"/>
          <p:cNvSpPr/>
          <p:nvPr/>
        </p:nvSpPr>
        <p:spPr>
          <a:xfrm>
            <a:off x="5895769" y="3356992"/>
            <a:ext cx="3151597" cy="1477328"/>
          </a:xfrm>
          <a:prstGeom prst="rect">
            <a:avLst/>
          </a:prstGeom>
        </p:spPr>
        <p:txBody>
          <a:bodyPr wrap="square">
            <a:spAutoFit/>
          </a:bodyPr>
          <a:lstStyle/>
          <a:p>
            <a:r>
              <a:rPr lang="en-GB" dirty="0"/>
              <a:t>Note: Supervisor intervention is required to open the CAPI application when the user is not within the predefined buffer distance of an </a:t>
            </a:r>
            <a:r>
              <a:rPr lang="en-GB" dirty="0" smtClean="0"/>
              <a:t>MRN.</a:t>
            </a:r>
            <a:endParaRPr lang="en-ZA" dirty="0"/>
          </a:p>
        </p:txBody>
      </p:sp>
      <p:pic>
        <p:nvPicPr>
          <p:cNvPr id="5" name="Picture 4"/>
          <p:cNvPicPr>
            <a:picLocks noChangeAspect="1"/>
          </p:cNvPicPr>
          <p:nvPr/>
        </p:nvPicPr>
        <p:blipFill>
          <a:blip r:embed="rId3"/>
          <a:stretch>
            <a:fillRect/>
          </a:stretch>
        </p:blipFill>
        <p:spPr>
          <a:xfrm>
            <a:off x="0" y="0"/>
            <a:ext cx="4517528" cy="755970"/>
          </a:xfrm>
          <a:prstGeom prst="rect">
            <a:avLst/>
          </a:prstGeom>
        </p:spPr>
      </p:pic>
      <p:sp>
        <p:nvSpPr>
          <p:cNvPr id="6" name="Rectangle 5"/>
          <p:cNvSpPr/>
          <p:nvPr/>
        </p:nvSpPr>
        <p:spPr>
          <a:xfrm>
            <a:off x="467544" y="3861048"/>
            <a:ext cx="4896544" cy="7200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256396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2229" y="659303"/>
            <a:ext cx="8784976" cy="646331"/>
          </a:xfrm>
          <a:prstGeom prst="rect">
            <a:avLst/>
          </a:prstGeom>
        </p:spPr>
        <p:txBody>
          <a:bodyPr wrap="square">
            <a:spAutoFit/>
          </a:bodyPr>
          <a:lstStyle/>
          <a:p>
            <a:r>
              <a:rPr lang="en-GB" dirty="0" smtClean="0"/>
              <a:t>The supervisor </a:t>
            </a:r>
            <a:r>
              <a:rPr lang="en-GB" dirty="0"/>
              <a:t>can be requested to override the distance validation: Locate the PIN Code field on the survey</a:t>
            </a:r>
            <a:r>
              <a:rPr lang="en-GB" dirty="0" smtClean="0"/>
              <a:t>.</a:t>
            </a:r>
            <a:endParaRPr lang="en-ZA" dirty="0"/>
          </a:p>
        </p:txBody>
      </p:sp>
      <p:sp>
        <p:nvSpPr>
          <p:cNvPr id="4" name="Rectangle 3"/>
          <p:cNvSpPr/>
          <p:nvPr/>
        </p:nvSpPr>
        <p:spPr>
          <a:xfrm>
            <a:off x="125998" y="2348880"/>
            <a:ext cx="8781207" cy="646331"/>
          </a:xfrm>
          <a:prstGeom prst="rect">
            <a:avLst/>
          </a:prstGeom>
        </p:spPr>
        <p:txBody>
          <a:bodyPr wrap="square">
            <a:spAutoFit/>
          </a:bodyPr>
          <a:lstStyle/>
          <a:p>
            <a:r>
              <a:rPr lang="en-GB" dirty="0" smtClean="0"/>
              <a:t>The </a:t>
            </a:r>
            <a:r>
              <a:rPr lang="en-GB" dirty="0"/>
              <a:t>calculated PIN is unique to each MRN and the PIN code you see might differ from the example above.</a:t>
            </a:r>
            <a:endParaRPr lang="en-ZA" dirty="0"/>
          </a:p>
        </p:txBody>
      </p:sp>
      <p:pic>
        <p:nvPicPr>
          <p:cNvPr id="6" name="Picture 5"/>
          <p:cNvPicPr>
            <a:picLocks noChangeAspect="1"/>
          </p:cNvPicPr>
          <p:nvPr/>
        </p:nvPicPr>
        <p:blipFill>
          <a:blip r:embed="rId2"/>
          <a:stretch>
            <a:fillRect/>
          </a:stretch>
        </p:blipFill>
        <p:spPr>
          <a:xfrm>
            <a:off x="0" y="28041"/>
            <a:ext cx="4517528" cy="75597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39500" b="52100"/>
          <a:stretch/>
        </p:blipFill>
        <p:spPr>
          <a:xfrm>
            <a:off x="395536" y="1290872"/>
            <a:ext cx="6800630" cy="913992"/>
          </a:xfrm>
          <a:prstGeom prst="rect">
            <a:avLst/>
          </a:prstGeom>
        </p:spPr>
      </p:pic>
      <p:grpSp>
        <p:nvGrpSpPr>
          <p:cNvPr id="10" name="Group 9"/>
          <p:cNvGrpSpPr/>
          <p:nvPr/>
        </p:nvGrpSpPr>
        <p:grpSpPr>
          <a:xfrm>
            <a:off x="611560" y="1747697"/>
            <a:ext cx="6408712" cy="369332"/>
            <a:chOff x="611560" y="1747697"/>
            <a:chExt cx="6408712" cy="369332"/>
          </a:xfrm>
        </p:grpSpPr>
        <p:sp>
          <p:nvSpPr>
            <p:cNvPr id="8" name="Rectangle 7"/>
            <p:cNvSpPr/>
            <p:nvPr/>
          </p:nvSpPr>
          <p:spPr>
            <a:xfrm>
              <a:off x="611560" y="1784097"/>
              <a:ext cx="6408712" cy="276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TextBox 8"/>
            <p:cNvSpPr txBox="1"/>
            <p:nvPr/>
          </p:nvSpPr>
          <p:spPr>
            <a:xfrm>
              <a:off x="683568" y="1747697"/>
              <a:ext cx="864096" cy="369332"/>
            </a:xfrm>
            <a:prstGeom prst="rect">
              <a:avLst/>
            </a:prstGeom>
            <a:noFill/>
          </p:spPr>
          <p:txBody>
            <a:bodyPr wrap="square" rtlCol="0">
              <a:spAutoFit/>
            </a:bodyPr>
            <a:lstStyle/>
            <a:p>
              <a:r>
                <a:rPr lang="en-ZA" dirty="0" smtClean="0"/>
                <a:t>123</a:t>
              </a:r>
              <a:endParaRPr lang="en-ZA" dirty="0"/>
            </a:p>
          </p:txBody>
        </p:sp>
      </p:gr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t="42650" b="16400"/>
          <a:stretch/>
        </p:blipFill>
        <p:spPr>
          <a:xfrm>
            <a:off x="1979712" y="2835484"/>
            <a:ext cx="4663405" cy="3055421"/>
          </a:xfrm>
          <a:prstGeom prst="rect">
            <a:avLst/>
          </a:prstGeom>
        </p:spPr>
      </p:pic>
      <p:sp>
        <p:nvSpPr>
          <p:cNvPr id="13" name="Rectangle 12"/>
          <p:cNvSpPr/>
          <p:nvPr/>
        </p:nvSpPr>
        <p:spPr>
          <a:xfrm>
            <a:off x="2051720" y="3573016"/>
            <a:ext cx="1512168"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nvGrpSpPr>
          <p:cNvPr id="16" name="Group 15"/>
          <p:cNvGrpSpPr/>
          <p:nvPr/>
        </p:nvGrpSpPr>
        <p:grpSpPr>
          <a:xfrm>
            <a:off x="2051720" y="3973820"/>
            <a:ext cx="4464496" cy="276999"/>
            <a:chOff x="2051720" y="3973820"/>
            <a:chExt cx="4464496" cy="276999"/>
          </a:xfrm>
        </p:grpSpPr>
        <p:sp>
          <p:nvSpPr>
            <p:cNvPr id="14" name="Rectangle 13"/>
            <p:cNvSpPr/>
            <p:nvPr/>
          </p:nvSpPr>
          <p:spPr>
            <a:xfrm>
              <a:off x="2051720" y="4021005"/>
              <a:ext cx="4464496" cy="1826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5" name="TextBox 14"/>
            <p:cNvSpPr txBox="1"/>
            <p:nvPr/>
          </p:nvSpPr>
          <p:spPr>
            <a:xfrm>
              <a:off x="2285465" y="3973820"/>
              <a:ext cx="864096" cy="276999"/>
            </a:xfrm>
            <a:prstGeom prst="rect">
              <a:avLst/>
            </a:prstGeom>
            <a:noFill/>
          </p:spPr>
          <p:txBody>
            <a:bodyPr wrap="square" rtlCol="0">
              <a:spAutoFit/>
            </a:bodyPr>
            <a:lstStyle/>
            <a:p>
              <a:r>
                <a:rPr lang="en-ZA" sz="1200" b="1" dirty="0" smtClean="0"/>
                <a:t>9771</a:t>
              </a:r>
              <a:endParaRPr lang="en-ZA" sz="1200" b="1" dirty="0"/>
            </a:p>
          </p:txBody>
        </p:sp>
      </p:grpSp>
    </p:spTree>
    <p:extLst>
      <p:ext uri="{BB962C8B-B14F-4D97-AF65-F5344CB8AC3E}">
        <p14:creationId xmlns:p14="http://schemas.microsoft.com/office/powerpoint/2010/main" val="3872161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660232" y="1556792"/>
            <a:ext cx="2376264" cy="923330"/>
          </a:xfrm>
          <a:prstGeom prst="rect">
            <a:avLst/>
          </a:prstGeom>
        </p:spPr>
        <p:txBody>
          <a:bodyPr wrap="square">
            <a:spAutoFit/>
          </a:bodyPr>
          <a:lstStyle/>
          <a:p>
            <a:r>
              <a:rPr lang="en-GB" dirty="0" smtClean="0"/>
              <a:t>The action CAPI  becomes available. </a:t>
            </a:r>
          </a:p>
          <a:p>
            <a:endParaRPr lang="en-GB" dirty="0"/>
          </a:p>
        </p:txBody>
      </p:sp>
      <p:pic>
        <p:nvPicPr>
          <p:cNvPr id="4" name="Picture 3"/>
          <p:cNvPicPr>
            <a:picLocks noChangeAspect="1"/>
          </p:cNvPicPr>
          <p:nvPr/>
        </p:nvPicPr>
        <p:blipFill>
          <a:blip r:embed="rId2"/>
          <a:stretch>
            <a:fillRect/>
          </a:stretch>
        </p:blipFill>
        <p:spPr>
          <a:xfrm>
            <a:off x="72028" y="28117"/>
            <a:ext cx="4517528" cy="75597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4751" b="-400"/>
          <a:stretch/>
        </p:blipFill>
        <p:spPr>
          <a:xfrm>
            <a:off x="611560" y="667756"/>
            <a:ext cx="5760640" cy="5129202"/>
          </a:xfrm>
          <a:prstGeom prst="rect">
            <a:avLst/>
          </a:prstGeom>
        </p:spPr>
      </p:pic>
      <p:grpSp>
        <p:nvGrpSpPr>
          <p:cNvPr id="7" name="Group 6"/>
          <p:cNvGrpSpPr/>
          <p:nvPr/>
        </p:nvGrpSpPr>
        <p:grpSpPr>
          <a:xfrm>
            <a:off x="1691680" y="2996952"/>
            <a:ext cx="7200800" cy="1872208"/>
            <a:chOff x="1691680" y="2996952"/>
            <a:chExt cx="7200800" cy="1872208"/>
          </a:xfrm>
        </p:grpSpPr>
        <p:sp>
          <p:nvSpPr>
            <p:cNvPr id="6" name="Rectangle 5"/>
            <p:cNvSpPr/>
            <p:nvPr/>
          </p:nvSpPr>
          <p:spPr>
            <a:xfrm>
              <a:off x="1691680" y="4437112"/>
              <a:ext cx="936104" cy="4320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3" name="TextBox 2"/>
            <p:cNvSpPr txBox="1"/>
            <p:nvPr/>
          </p:nvSpPr>
          <p:spPr>
            <a:xfrm>
              <a:off x="6660232" y="2996952"/>
              <a:ext cx="2232248" cy="923330"/>
            </a:xfrm>
            <a:prstGeom prst="rect">
              <a:avLst/>
            </a:prstGeom>
            <a:noFill/>
          </p:spPr>
          <p:txBody>
            <a:bodyPr wrap="square" rtlCol="0">
              <a:spAutoFit/>
            </a:bodyPr>
            <a:lstStyle/>
            <a:p>
              <a:r>
                <a:rPr lang="en-GB" dirty="0"/>
                <a:t>Tap the Action CAPI option to launch the CAPI application.</a:t>
              </a:r>
              <a:endParaRPr lang="en-ZA" dirty="0"/>
            </a:p>
          </p:txBody>
        </p:sp>
      </p:grpSp>
    </p:spTree>
    <p:extLst>
      <p:ext uri="{BB962C8B-B14F-4D97-AF65-F5344CB8AC3E}">
        <p14:creationId xmlns:p14="http://schemas.microsoft.com/office/powerpoint/2010/main" val="91235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52320" y="967702"/>
            <a:ext cx="1425228" cy="1200329"/>
          </a:xfrm>
          <a:prstGeom prst="rect">
            <a:avLst/>
          </a:prstGeom>
        </p:spPr>
        <p:txBody>
          <a:bodyPr wrap="square">
            <a:spAutoFit/>
          </a:bodyPr>
          <a:lstStyle/>
          <a:p>
            <a:r>
              <a:rPr lang="en-GB" dirty="0"/>
              <a:t>The Interviewer </a:t>
            </a:r>
            <a:r>
              <a:rPr lang="en-GB" dirty="0" smtClean="0"/>
              <a:t>application launches.</a:t>
            </a:r>
            <a:endParaRPr lang="en-GB" dirty="0"/>
          </a:p>
        </p:txBody>
      </p:sp>
      <p:pic>
        <p:nvPicPr>
          <p:cNvPr id="3" name="Picture 2"/>
          <p:cNvPicPr>
            <a:picLocks noChangeAspect="1"/>
          </p:cNvPicPr>
          <p:nvPr/>
        </p:nvPicPr>
        <p:blipFill>
          <a:blip r:embed="rId2"/>
          <a:stretch>
            <a:fillRect/>
          </a:stretch>
        </p:blipFill>
        <p:spPr>
          <a:xfrm>
            <a:off x="150370" y="836713"/>
            <a:ext cx="7157934" cy="4752528"/>
          </a:xfrm>
          <a:prstGeom prst="rect">
            <a:avLst/>
          </a:prstGeom>
        </p:spPr>
      </p:pic>
      <p:sp>
        <p:nvSpPr>
          <p:cNvPr id="5" name="Rectangle 4"/>
          <p:cNvSpPr/>
          <p:nvPr/>
        </p:nvSpPr>
        <p:spPr>
          <a:xfrm>
            <a:off x="107504" y="47250"/>
            <a:ext cx="4392488" cy="523220"/>
          </a:xfrm>
          <a:prstGeom prst="rect">
            <a:avLst/>
          </a:prstGeom>
        </p:spPr>
        <p:txBody>
          <a:bodyPr wrap="square">
            <a:spAutoFit/>
          </a:bodyPr>
          <a:lstStyle/>
          <a:p>
            <a:pPr lvl="0"/>
            <a:r>
              <a:rPr lang="en-GB" sz="2800" dirty="0" smtClean="0">
                <a:solidFill>
                  <a:prstClr val="white"/>
                </a:solidFill>
              </a:rPr>
              <a:t>Action CAPI: Interviewer </a:t>
            </a:r>
            <a:endParaRPr lang="en-ZA" sz="2800" dirty="0">
              <a:solidFill>
                <a:prstClr val="white"/>
              </a:solidFill>
            </a:endParaRPr>
          </a:p>
        </p:txBody>
      </p:sp>
      <p:grpSp>
        <p:nvGrpSpPr>
          <p:cNvPr id="8" name="Group 7"/>
          <p:cNvGrpSpPr/>
          <p:nvPr/>
        </p:nvGrpSpPr>
        <p:grpSpPr>
          <a:xfrm>
            <a:off x="150370" y="836713"/>
            <a:ext cx="8727178" cy="4752528"/>
            <a:chOff x="150370" y="836713"/>
            <a:chExt cx="8727178" cy="4752528"/>
          </a:xfrm>
        </p:grpSpPr>
        <p:sp>
          <p:nvSpPr>
            <p:cNvPr id="6" name="Rectangle 5"/>
            <p:cNvSpPr/>
            <p:nvPr/>
          </p:nvSpPr>
          <p:spPr>
            <a:xfrm>
              <a:off x="7452320" y="2612812"/>
              <a:ext cx="1425228" cy="1200329"/>
            </a:xfrm>
            <a:prstGeom prst="rect">
              <a:avLst/>
            </a:prstGeom>
          </p:spPr>
          <p:txBody>
            <a:bodyPr wrap="square">
              <a:spAutoFit/>
            </a:bodyPr>
            <a:lstStyle/>
            <a:p>
              <a:r>
                <a:rPr lang="en-GB" dirty="0"/>
                <a:t>The Interviewer window is displayed.</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370" y="836713"/>
              <a:ext cx="7157934" cy="4752528"/>
            </a:xfrm>
            <a:prstGeom prst="rect">
              <a:avLst/>
            </a:prstGeom>
          </p:spPr>
        </p:pic>
      </p:grpSp>
      <p:grpSp>
        <p:nvGrpSpPr>
          <p:cNvPr id="10" name="Group 9"/>
          <p:cNvGrpSpPr/>
          <p:nvPr/>
        </p:nvGrpSpPr>
        <p:grpSpPr>
          <a:xfrm>
            <a:off x="6876256" y="967702"/>
            <a:ext cx="2001292" cy="4104708"/>
            <a:chOff x="6876256" y="967702"/>
            <a:chExt cx="2001292" cy="4104708"/>
          </a:xfrm>
        </p:grpSpPr>
        <p:sp>
          <p:nvSpPr>
            <p:cNvPr id="4" name="TextBox 3"/>
            <p:cNvSpPr txBox="1"/>
            <p:nvPr/>
          </p:nvSpPr>
          <p:spPr>
            <a:xfrm>
              <a:off x="7452320" y="4149080"/>
              <a:ext cx="1425228" cy="923330"/>
            </a:xfrm>
            <a:prstGeom prst="rect">
              <a:avLst/>
            </a:prstGeom>
            <a:noFill/>
          </p:spPr>
          <p:txBody>
            <a:bodyPr wrap="square" rtlCol="0">
              <a:spAutoFit/>
            </a:bodyPr>
            <a:lstStyle/>
            <a:p>
              <a:r>
                <a:rPr lang="en-ZA" dirty="0" smtClean="0"/>
                <a:t>Tap tree line to go back to survey 123</a:t>
              </a:r>
              <a:endParaRPr lang="en-ZA" dirty="0"/>
            </a:p>
          </p:txBody>
        </p:sp>
        <p:sp>
          <p:nvSpPr>
            <p:cNvPr id="9" name="Rectangle 8"/>
            <p:cNvSpPr/>
            <p:nvPr/>
          </p:nvSpPr>
          <p:spPr>
            <a:xfrm>
              <a:off x="6876256" y="967702"/>
              <a:ext cx="432048" cy="37306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Tree>
    <p:extLst>
      <p:ext uri="{BB962C8B-B14F-4D97-AF65-F5344CB8AC3E}">
        <p14:creationId xmlns:p14="http://schemas.microsoft.com/office/powerpoint/2010/main" val="4064533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3498" y="0"/>
            <a:ext cx="2607637" cy="584775"/>
          </a:xfrm>
          <a:prstGeom prst="rect">
            <a:avLst/>
          </a:prstGeom>
        </p:spPr>
        <p:txBody>
          <a:bodyPr wrap="none">
            <a:spAutoFit/>
          </a:bodyPr>
          <a:lstStyle/>
          <a:p>
            <a:pPr algn="ctr">
              <a:spcBef>
                <a:spcPct val="20000"/>
              </a:spcBef>
            </a:pPr>
            <a:r>
              <a:rPr lang="en-US" sz="3200" b="1" dirty="0" smtClean="0">
                <a:solidFill>
                  <a:schemeClr val="bg1"/>
                </a:solidFill>
              </a:rPr>
              <a:t>Submit survey</a:t>
            </a:r>
            <a:endParaRPr lang="en-US" sz="3200" b="1" dirty="0">
              <a:solidFill>
                <a:schemeClr val="bg1"/>
              </a:solidFill>
            </a:endParaRPr>
          </a:p>
        </p:txBody>
      </p:sp>
      <p:sp>
        <p:nvSpPr>
          <p:cNvPr id="3" name="Rectangle 2"/>
          <p:cNvSpPr/>
          <p:nvPr/>
        </p:nvSpPr>
        <p:spPr>
          <a:xfrm>
            <a:off x="251520" y="764704"/>
            <a:ext cx="7920880" cy="400110"/>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Click </a:t>
            </a:r>
            <a:r>
              <a:rPr lang="en-ZA" dirty="0" smtClean="0">
                <a:latin typeface="Calibri" panose="020F0502020204030204" pitchFamily="34" charset="0"/>
                <a:ea typeface="Times New Roman" panose="02020603050405020304" pitchFamily="18" charset="0"/>
                <a:cs typeface="Times New Roman" panose="02020603050405020304" pitchFamily="18" charset="0"/>
              </a:rPr>
              <a:t>the tick (</a:t>
            </a:r>
            <a:r>
              <a:rPr lang="en-ZA" sz="2000" dirty="0" smtClean="0">
                <a:solidFill>
                  <a:srgbClr val="FF0000"/>
                </a:solidFill>
              </a:rPr>
              <a:t>√</a:t>
            </a:r>
            <a:r>
              <a:rPr lang="en-ZA" sz="2000" dirty="0" smtClean="0"/>
              <a:t>)</a:t>
            </a:r>
            <a:r>
              <a:rPr lang="en-ZA" dirty="0" smtClean="0">
                <a:latin typeface="Calibri" panose="020F0502020204030204" pitchFamily="34" charset="0"/>
                <a:ea typeface="Times New Roman" panose="02020603050405020304" pitchFamily="18" charset="0"/>
                <a:cs typeface="Times New Roman" panose="02020603050405020304" pitchFamily="18" charset="0"/>
              </a:rPr>
              <a:t> icon </a:t>
            </a:r>
            <a:r>
              <a:rPr lang="en-ZA" dirty="0">
                <a:latin typeface="Calibri" panose="020F0502020204030204" pitchFamily="34" charset="0"/>
                <a:ea typeface="Times New Roman" panose="02020603050405020304" pitchFamily="18" charset="0"/>
                <a:cs typeface="Times New Roman" panose="02020603050405020304" pitchFamily="18" charset="0"/>
              </a:rPr>
              <a:t>at the bottom of </a:t>
            </a:r>
            <a:r>
              <a:rPr lang="en-ZA" dirty="0" smtClean="0">
                <a:latin typeface="Calibri" panose="020F0502020204030204" pitchFamily="34" charset="0"/>
                <a:ea typeface="Times New Roman" panose="02020603050405020304" pitchFamily="18" charset="0"/>
                <a:cs typeface="Times New Roman" panose="02020603050405020304" pitchFamily="18" charset="0"/>
              </a:rPr>
              <a:t>the form</a:t>
            </a:r>
            <a:r>
              <a:rPr lang="en-ZA" dirty="0">
                <a:latin typeface="Calibri" panose="020F0502020204030204" pitchFamily="34" charset="0"/>
                <a:ea typeface="Times New Roman" panose="02020603050405020304" pitchFamily="18" charset="0"/>
                <a:cs typeface="Times New Roman" panose="02020603050405020304" pitchFamily="18" charset="0"/>
              </a:rPr>
              <a:t> </a:t>
            </a:r>
            <a:r>
              <a:rPr lang="en-ZA" dirty="0" smtClean="0">
                <a:latin typeface="Calibri" panose="020F0502020204030204" pitchFamily="34" charset="0"/>
                <a:ea typeface="Times New Roman" panose="02020603050405020304" pitchFamily="18" charset="0"/>
                <a:cs typeface="Times New Roman" panose="02020603050405020304" pitchFamily="18" charset="0"/>
              </a:rPr>
              <a:t>to submit.</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4" name="Picture 3"/>
          <p:cNvPicPr/>
          <p:nvPr/>
        </p:nvPicPr>
        <p:blipFill rotWithShape="1">
          <a:blip r:embed="rId3"/>
          <a:srcRect l="23404" t="10346" r="57858" b="20160"/>
          <a:stretch/>
        </p:blipFill>
        <p:spPr bwMode="auto">
          <a:xfrm>
            <a:off x="359341" y="1313964"/>
            <a:ext cx="6804947" cy="4203267"/>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Rectangle 4"/>
          <p:cNvSpPr/>
          <p:nvPr/>
        </p:nvSpPr>
        <p:spPr>
          <a:xfrm>
            <a:off x="6732240" y="5229200"/>
            <a:ext cx="432048" cy="288032"/>
          </a:xfrm>
          <a:prstGeom prst="rect">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659619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692696"/>
            <a:ext cx="8424936" cy="729430"/>
          </a:xfrm>
          <a:prstGeom prst="rect">
            <a:avLst/>
          </a:prstGeom>
        </p:spPr>
        <p:txBody>
          <a:bodyPr wrap="square">
            <a:spAutoFit/>
          </a:bodyPr>
          <a:lstStyle/>
          <a:p>
            <a:pPr>
              <a:lnSpc>
                <a:spcPct val="115000"/>
              </a:lnSpc>
            </a:pPr>
            <a:r>
              <a:rPr lang="en-GB" dirty="0">
                <a:solidFill>
                  <a:srgbClr val="000000"/>
                </a:solidFill>
                <a:latin typeface="Times New Roman" panose="02020603050405020304" pitchFamily="18" charset="0"/>
                <a:ea typeface="Times New Roman" panose="02020603050405020304" pitchFamily="18" charset="0"/>
              </a:rPr>
              <a:t>The system validates if all mandatory input fields have been populated for the </a:t>
            </a:r>
            <a:r>
              <a:rPr lang="en-GB" b="1" dirty="0" smtClean="0">
                <a:solidFill>
                  <a:srgbClr val="000000"/>
                </a:solidFill>
                <a:latin typeface="Times New Roman" panose="02020603050405020304" pitchFamily="18" charset="0"/>
                <a:ea typeface="Times New Roman" panose="02020603050405020304" pitchFamily="18" charset="0"/>
              </a:rPr>
              <a:t>Surveys</a:t>
            </a:r>
            <a:r>
              <a:rPr lang="en-GB" dirty="0" smtClean="0">
                <a:solidFill>
                  <a:srgbClr val="000000"/>
                </a:solidFill>
                <a:latin typeface="Times New Roman" panose="02020603050405020304" pitchFamily="18" charset="0"/>
                <a:ea typeface="Times New Roman" panose="02020603050405020304" pitchFamily="18" charset="0"/>
              </a:rPr>
              <a:t> </a:t>
            </a:r>
          </a:p>
          <a:p>
            <a:pPr>
              <a:lnSpc>
                <a:spcPct val="115000"/>
              </a:lnSpc>
            </a:pPr>
            <a:r>
              <a:rPr lang="en-GB" b="1" dirty="0" smtClean="0">
                <a:solidFill>
                  <a:srgbClr val="000000"/>
                </a:solidFill>
                <a:latin typeface="Times New Roman" panose="02020603050405020304" pitchFamily="18" charset="0"/>
                <a:ea typeface="Times New Roman" panose="02020603050405020304" pitchFamily="18" charset="0"/>
              </a:rPr>
              <a:t>	The</a:t>
            </a:r>
            <a:r>
              <a:rPr lang="en-GB" dirty="0" smtClean="0">
                <a:solidFill>
                  <a:srgbClr val="000000"/>
                </a:solidFill>
                <a:latin typeface="Times New Roman" panose="02020603050405020304" pitchFamily="18" charset="0"/>
                <a:ea typeface="Times New Roman" panose="02020603050405020304" pitchFamily="18" charset="0"/>
              </a:rPr>
              <a:t> </a:t>
            </a:r>
            <a:r>
              <a:rPr lang="en-GB" b="1" dirty="0">
                <a:solidFill>
                  <a:srgbClr val="000000"/>
                </a:solidFill>
                <a:latin typeface="Times New Roman" panose="02020603050405020304" pitchFamily="18" charset="0"/>
                <a:ea typeface="Times New Roman" panose="02020603050405020304" pitchFamily="18" charset="0"/>
              </a:rPr>
              <a:t>Survey Completed</a:t>
            </a:r>
            <a:r>
              <a:rPr lang="en-GB" dirty="0">
                <a:solidFill>
                  <a:srgbClr val="000000"/>
                </a:solidFill>
                <a:latin typeface="Times New Roman" panose="02020603050405020304" pitchFamily="18" charset="0"/>
                <a:ea typeface="Times New Roman" panose="02020603050405020304" pitchFamily="18" charset="0"/>
              </a:rPr>
              <a:t>, </a:t>
            </a:r>
            <a:r>
              <a:rPr lang="en-GB" dirty="0" smtClean="0">
                <a:solidFill>
                  <a:srgbClr val="000000"/>
                </a:solidFill>
                <a:latin typeface="Times New Roman" panose="02020603050405020304" pitchFamily="18" charset="0"/>
                <a:ea typeface="Times New Roman" panose="02020603050405020304" pitchFamily="18" charset="0"/>
              </a:rPr>
              <a:t>dialog </a:t>
            </a:r>
            <a:r>
              <a:rPr lang="en-GB" dirty="0">
                <a:solidFill>
                  <a:srgbClr val="000000"/>
                </a:solidFill>
                <a:latin typeface="Times New Roman" panose="02020603050405020304" pitchFamily="18" charset="0"/>
                <a:ea typeface="Times New Roman" panose="02020603050405020304" pitchFamily="18" charset="0"/>
              </a:rPr>
              <a:t>box is </a:t>
            </a:r>
            <a:r>
              <a:rPr lang="en-GB" dirty="0" smtClean="0">
                <a:solidFill>
                  <a:srgbClr val="000000"/>
                </a:solidFill>
                <a:latin typeface="Times New Roman" panose="02020603050405020304" pitchFamily="18" charset="0"/>
                <a:ea typeface="Times New Roman" panose="02020603050405020304" pitchFamily="18" charset="0"/>
              </a:rPr>
              <a:t>displayed</a:t>
            </a:r>
          </a:p>
        </p:txBody>
      </p:sp>
      <p:pic>
        <p:nvPicPr>
          <p:cNvPr id="3" name="Picture 2"/>
          <p:cNvPicPr/>
          <p:nvPr/>
        </p:nvPicPr>
        <p:blipFill>
          <a:blip r:embed="rId2"/>
          <a:stretch>
            <a:fillRect/>
          </a:stretch>
        </p:blipFill>
        <p:spPr>
          <a:xfrm>
            <a:off x="227317" y="2398750"/>
            <a:ext cx="4016460" cy="2736304"/>
          </a:xfrm>
          <a:prstGeom prst="rect">
            <a:avLst/>
          </a:prstGeom>
          <a:ln>
            <a:solidFill>
              <a:sysClr val="windowText" lastClr="000000"/>
            </a:solidFill>
          </a:ln>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28161" t="38450" r="28160" b="39500"/>
          <a:stretch/>
        </p:blipFill>
        <p:spPr>
          <a:xfrm>
            <a:off x="4860032" y="2394302"/>
            <a:ext cx="3816424" cy="2745199"/>
          </a:xfrm>
          <a:prstGeom prst="rect">
            <a:avLst/>
          </a:prstGeom>
        </p:spPr>
      </p:pic>
      <p:pic>
        <p:nvPicPr>
          <p:cNvPr id="8" name="Picture 7"/>
          <p:cNvPicPr>
            <a:picLocks noChangeAspect="1"/>
          </p:cNvPicPr>
          <p:nvPr/>
        </p:nvPicPr>
        <p:blipFill>
          <a:blip r:embed="rId4"/>
          <a:stretch>
            <a:fillRect/>
          </a:stretch>
        </p:blipFill>
        <p:spPr>
          <a:xfrm>
            <a:off x="245707" y="-129629"/>
            <a:ext cx="2908044" cy="859611"/>
          </a:xfrm>
          <a:prstGeom prst="rect">
            <a:avLst/>
          </a:prstGeom>
        </p:spPr>
      </p:pic>
      <p:grpSp>
        <p:nvGrpSpPr>
          <p:cNvPr id="15" name="Group 14"/>
          <p:cNvGrpSpPr/>
          <p:nvPr/>
        </p:nvGrpSpPr>
        <p:grpSpPr>
          <a:xfrm>
            <a:off x="323528" y="3618221"/>
            <a:ext cx="3093417" cy="2107003"/>
            <a:chOff x="323528" y="3618221"/>
            <a:chExt cx="3093417" cy="2107003"/>
          </a:xfrm>
        </p:grpSpPr>
        <p:sp>
          <p:nvSpPr>
            <p:cNvPr id="4" name="Rectangle 3"/>
            <p:cNvSpPr/>
            <p:nvPr/>
          </p:nvSpPr>
          <p:spPr>
            <a:xfrm>
              <a:off x="323528" y="3618221"/>
              <a:ext cx="1656184" cy="411287"/>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9" name="Rectangle 8"/>
            <p:cNvSpPr/>
            <p:nvPr/>
          </p:nvSpPr>
          <p:spPr>
            <a:xfrm>
              <a:off x="683568" y="5355892"/>
              <a:ext cx="2733377" cy="369332"/>
            </a:xfrm>
            <a:prstGeom prst="rect">
              <a:avLst/>
            </a:prstGeom>
          </p:spPr>
          <p:txBody>
            <a:bodyPr wrap="none">
              <a:spAutoFit/>
            </a:bodyPr>
            <a:lstStyle/>
            <a:p>
              <a:r>
                <a:rPr lang="en-GB" dirty="0">
                  <a:solidFill>
                    <a:srgbClr val="000000"/>
                  </a:solidFill>
                  <a:latin typeface="Times New Roman" panose="02020603050405020304" pitchFamily="18" charset="0"/>
                  <a:ea typeface="Times New Roman" panose="02020603050405020304" pitchFamily="18" charset="0"/>
                </a:rPr>
                <a:t>Tap the </a:t>
              </a:r>
              <a:r>
                <a:rPr lang="en-GB" b="1" dirty="0">
                  <a:solidFill>
                    <a:srgbClr val="000000"/>
                  </a:solidFill>
                  <a:latin typeface="Times New Roman" panose="02020603050405020304" pitchFamily="18" charset="0"/>
                  <a:ea typeface="Times New Roman" panose="02020603050405020304" pitchFamily="18" charset="0"/>
                </a:rPr>
                <a:t>Send now </a:t>
              </a:r>
              <a:r>
                <a:rPr lang="en-GB" dirty="0">
                  <a:solidFill>
                    <a:srgbClr val="000000"/>
                  </a:solidFill>
                  <a:latin typeface="Times New Roman" panose="02020603050405020304" pitchFamily="18" charset="0"/>
                  <a:ea typeface="Times New Roman" panose="02020603050405020304" pitchFamily="18" charset="0"/>
                </a:rPr>
                <a:t>options. </a:t>
              </a:r>
              <a:endParaRPr lang="en-ZA" dirty="0"/>
            </a:p>
          </p:txBody>
        </p:sp>
      </p:grpSp>
      <p:grpSp>
        <p:nvGrpSpPr>
          <p:cNvPr id="16" name="Group 15"/>
          <p:cNvGrpSpPr/>
          <p:nvPr/>
        </p:nvGrpSpPr>
        <p:grpSpPr>
          <a:xfrm>
            <a:off x="4860382" y="3823864"/>
            <a:ext cx="3291222" cy="1901360"/>
            <a:chOff x="4860382" y="3823864"/>
            <a:chExt cx="3291222" cy="1901360"/>
          </a:xfrm>
        </p:grpSpPr>
        <p:sp>
          <p:nvSpPr>
            <p:cNvPr id="6" name="Rectangle 5"/>
            <p:cNvSpPr/>
            <p:nvPr/>
          </p:nvSpPr>
          <p:spPr>
            <a:xfrm>
              <a:off x="5004048" y="3823864"/>
              <a:ext cx="1656184" cy="411287"/>
            </a:xfrm>
            <a:prstGeom prst="rect">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ZA"/>
            </a:p>
          </p:txBody>
        </p:sp>
        <p:sp>
          <p:nvSpPr>
            <p:cNvPr id="10" name="Rectangle 9"/>
            <p:cNvSpPr/>
            <p:nvPr/>
          </p:nvSpPr>
          <p:spPr>
            <a:xfrm>
              <a:off x="4860382" y="5355892"/>
              <a:ext cx="3291222" cy="369332"/>
            </a:xfrm>
            <a:prstGeom prst="rect">
              <a:avLst/>
            </a:prstGeom>
          </p:spPr>
          <p:txBody>
            <a:bodyPr wrap="none">
              <a:spAutoFit/>
            </a:bodyPr>
            <a:lstStyle/>
            <a:p>
              <a:r>
                <a:rPr lang="en-GB" dirty="0">
                  <a:solidFill>
                    <a:srgbClr val="000000"/>
                  </a:solidFill>
                  <a:latin typeface="Times New Roman" panose="02020603050405020304" pitchFamily="18" charset="0"/>
                  <a:ea typeface="Times New Roman" panose="02020603050405020304" pitchFamily="18" charset="0"/>
                </a:rPr>
                <a:t>Tap the </a:t>
              </a:r>
              <a:r>
                <a:rPr lang="en-GB" b="1" dirty="0">
                  <a:solidFill>
                    <a:srgbClr val="000000"/>
                  </a:solidFill>
                  <a:latin typeface="Times New Roman" panose="02020603050405020304" pitchFamily="18" charset="0"/>
                  <a:ea typeface="Times New Roman" panose="02020603050405020304" pitchFamily="18" charset="0"/>
                </a:rPr>
                <a:t>Save in Outbox </a:t>
              </a:r>
              <a:r>
                <a:rPr lang="en-GB" dirty="0">
                  <a:solidFill>
                    <a:srgbClr val="000000"/>
                  </a:solidFill>
                  <a:latin typeface="Times New Roman" panose="02020603050405020304" pitchFamily="18" charset="0"/>
                  <a:ea typeface="Times New Roman" panose="02020603050405020304" pitchFamily="18" charset="0"/>
                </a:rPr>
                <a:t>options. </a:t>
              </a:r>
              <a:endParaRPr lang="en-ZA" dirty="0"/>
            </a:p>
          </p:txBody>
        </p:sp>
      </p:grpSp>
      <p:sp>
        <p:nvSpPr>
          <p:cNvPr id="11" name="Rectangle 10"/>
          <p:cNvSpPr/>
          <p:nvPr/>
        </p:nvSpPr>
        <p:spPr>
          <a:xfrm>
            <a:off x="1346830" y="1572479"/>
            <a:ext cx="2896947" cy="646331"/>
          </a:xfrm>
          <a:prstGeom prst="rect">
            <a:avLst/>
          </a:prstGeom>
        </p:spPr>
        <p:txBody>
          <a:bodyPr wrap="none">
            <a:spAutoFit/>
          </a:bodyPr>
          <a:lstStyle/>
          <a:p>
            <a:r>
              <a:rPr lang="en-GB" b="1" dirty="0" smtClean="0">
                <a:solidFill>
                  <a:srgbClr val="000000"/>
                </a:solidFill>
                <a:latin typeface="Times New Roman" panose="02020603050405020304" pitchFamily="18" charset="0"/>
                <a:ea typeface="Times New Roman" panose="02020603050405020304" pitchFamily="18" charset="0"/>
              </a:rPr>
              <a:t>Your </a:t>
            </a:r>
            <a:r>
              <a:rPr lang="en-GB" b="1" dirty="0">
                <a:solidFill>
                  <a:srgbClr val="000000"/>
                </a:solidFill>
                <a:latin typeface="Times New Roman" panose="02020603050405020304" pitchFamily="18" charset="0"/>
                <a:ea typeface="Times New Roman" panose="02020603050405020304" pitchFamily="18" charset="0"/>
              </a:rPr>
              <a:t>device is </a:t>
            </a:r>
            <a:r>
              <a:rPr lang="en-GB" b="1" dirty="0" smtClean="0">
                <a:solidFill>
                  <a:srgbClr val="000000"/>
                </a:solidFill>
                <a:latin typeface="Times New Roman" panose="02020603050405020304" pitchFamily="18" charset="0"/>
                <a:ea typeface="Times New Roman" panose="02020603050405020304" pitchFamily="18" charset="0"/>
              </a:rPr>
              <a:t>online.</a:t>
            </a:r>
          </a:p>
          <a:p>
            <a:r>
              <a:rPr lang="en-GB" b="1" dirty="0" smtClean="0">
                <a:solidFill>
                  <a:srgbClr val="000000"/>
                </a:solidFill>
                <a:latin typeface="Times New Roman" panose="02020603050405020304" pitchFamily="18" charset="0"/>
                <a:ea typeface="Times New Roman" panose="02020603050405020304" pitchFamily="18" charset="0"/>
              </a:rPr>
              <a:t>What </a:t>
            </a:r>
            <a:r>
              <a:rPr lang="en-GB" b="1" dirty="0">
                <a:solidFill>
                  <a:srgbClr val="000000"/>
                </a:solidFill>
                <a:latin typeface="Times New Roman" panose="02020603050405020304" pitchFamily="18" charset="0"/>
                <a:ea typeface="Times New Roman" panose="02020603050405020304" pitchFamily="18" charset="0"/>
              </a:rPr>
              <a:t>would you like to do</a:t>
            </a:r>
            <a:r>
              <a:rPr lang="en-GB" b="1" dirty="0" smtClean="0">
                <a:solidFill>
                  <a:srgbClr val="000000"/>
                </a:solidFill>
                <a:latin typeface="Times New Roman" panose="02020603050405020304" pitchFamily="18" charset="0"/>
                <a:ea typeface="Times New Roman" panose="02020603050405020304" pitchFamily="18" charset="0"/>
              </a:rPr>
              <a:t>?</a:t>
            </a:r>
            <a:endParaRPr lang="en-ZA" dirty="0"/>
          </a:p>
        </p:txBody>
      </p:sp>
      <p:sp>
        <p:nvSpPr>
          <p:cNvPr id="12" name="Rectangle 11"/>
          <p:cNvSpPr/>
          <p:nvPr/>
        </p:nvSpPr>
        <p:spPr>
          <a:xfrm>
            <a:off x="6027206" y="1552306"/>
            <a:ext cx="2296526" cy="369332"/>
          </a:xfrm>
          <a:prstGeom prst="rect">
            <a:avLst/>
          </a:prstGeom>
        </p:spPr>
        <p:txBody>
          <a:bodyPr wrap="none">
            <a:spAutoFit/>
          </a:bodyPr>
          <a:lstStyle/>
          <a:p>
            <a:r>
              <a:rPr lang="en-GB" b="1" dirty="0">
                <a:solidFill>
                  <a:srgbClr val="000000"/>
                </a:solidFill>
                <a:latin typeface="Times New Roman" panose="02020603050405020304" pitchFamily="18" charset="0"/>
                <a:ea typeface="Times New Roman" panose="02020603050405020304" pitchFamily="18" charset="0"/>
              </a:rPr>
              <a:t>Your device is </a:t>
            </a:r>
            <a:r>
              <a:rPr lang="en-GB" b="1" dirty="0" smtClean="0">
                <a:solidFill>
                  <a:srgbClr val="000000"/>
                </a:solidFill>
                <a:latin typeface="Times New Roman" panose="02020603050405020304" pitchFamily="18" charset="0"/>
                <a:ea typeface="Times New Roman" panose="02020603050405020304" pitchFamily="18" charset="0"/>
              </a:rPr>
              <a:t>offline.</a:t>
            </a:r>
            <a:endParaRPr lang="en-ZA" dirty="0"/>
          </a:p>
        </p:txBody>
      </p:sp>
      <p:pic>
        <p:nvPicPr>
          <p:cNvPr id="13" name="Picture 12"/>
          <p:cNvPicPr/>
          <p:nvPr/>
        </p:nvPicPr>
        <p:blipFill rotWithShape="1">
          <a:blip r:embed="rId2"/>
          <a:srcRect l="38043" r="36858" b="86339"/>
          <a:stretch/>
        </p:blipFill>
        <p:spPr>
          <a:xfrm>
            <a:off x="245707" y="1552306"/>
            <a:ext cx="1015688" cy="686679"/>
          </a:xfrm>
          <a:prstGeom prst="rect">
            <a:avLst/>
          </a:prstGeom>
          <a:ln>
            <a:solidFill>
              <a:sysClr val="windowText" lastClr="000000"/>
            </a:solidFill>
          </a:ln>
        </p:spPr>
      </p:pic>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6196" t="39174" r="46387" b="57934"/>
          <a:stretch/>
        </p:blipFill>
        <p:spPr>
          <a:xfrm>
            <a:off x="4860032" y="1543528"/>
            <a:ext cx="1172171" cy="661545"/>
          </a:xfrm>
          <a:prstGeom prst="rect">
            <a:avLst/>
          </a:prstGeom>
        </p:spPr>
      </p:pic>
    </p:spTree>
    <p:extLst>
      <p:ext uri="{BB962C8B-B14F-4D97-AF65-F5344CB8AC3E}">
        <p14:creationId xmlns:p14="http://schemas.microsoft.com/office/powerpoint/2010/main" val="321989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additive="base">
                                        <p:cTn id="45" dur="500" fill="hold"/>
                                        <p:tgtEl>
                                          <p:spTgt spid="16"/>
                                        </p:tgtEl>
                                        <p:attrNameLst>
                                          <p:attrName>ppt_x</p:attrName>
                                        </p:attrNameLst>
                                      </p:cBhvr>
                                      <p:tavLst>
                                        <p:tav tm="0">
                                          <p:val>
                                            <p:strVal val="#ppt_x"/>
                                          </p:val>
                                        </p:tav>
                                        <p:tav tm="100000">
                                          <p:val>
                                            <p:strVal val="#ppt_x"/>
                                          </p:val>
                                        </p:tav>
                                      </p:tavLst>
                                    </p:anim>
                                    <p:anim calcmode="lin" valueType="num">
                                      <p:cBhvr additive="base">
                                        <p:cTn id="4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12160" y="908720"/>
            <a:ext cx="2592288" cy="923330"/>
          </a:xfrm>
          <a:prstGeom prst="rect">
            <a:avLst/>
          </a:prstGeom>
        </p:spPr>
        <p:txBody>
          <a:bodyPr wrap="square">
            <a:spAutoFit/>
          </a:bodyPr>
          <a:lstStyle/>
          <a:p>
            <a:pPr>
              <a:spcAft>
                <a:spcPts val="0"/>
              </a:spcAft>
            </a:pPr>
            <a:r>
              <a:rPr lang="en-ZA" dirty="0">
                <a:latin typeface="Calibri" panose="020F0502020204030204" pitchFamily="34" charset="0"/>
                <a:ea typeface="Times New Roman" panose="02020603050405020304" pitchFamily="18" charset="0"/>
                <a:cs typeface="Times New Roman" panose="02020603050405020304" pitchFamily="18" charset="0"/>
              </a:rPr>
              <a:t>The </a:t>
            </a:r>
            <a:r>
              <a:rPr lang="en-ZA" b="1" dirty="0">
                <a:latin typeface="Calibri" panose="020F0502020204030204" pitchFamily="34" charset="0"/>
                <a:ea typeface="Times New Roman" panose="02020603050405020304" pitchFamily="18" charset="0"/>
                <a:cs typeface="Times New Roman" panose="02020603050405020304" pitchFamily="18" charset="0"/>
              </a:rPr>
              <a:t>Survey</a:t>
            </a:r>
            <a:r>
              <a:rPr lang="en-ZA" dirty="0">
                <a:latin typeface="Calibri" panose="020F0502020204030204" pitchFamily="34" charset="0"/>
                <a:ea typeface="Times New Roman" panose="02020603050405020304" pitchFamily="18" charset="0"/>
                <a:cs typeface="Times New Roman" panose="02020603050405020304" pitchFamily="18" charset="0"/>
              </a:rPr>
              <a:t> is sent and saved in your </a:t>
            </a:r>
            <a:r>
              <a:rPr lang="en-ZA" b="1" dirty="0">
                <a:latin typeface="Calibri" panose="020F0502020204030204" pitchFamily="34" charset="0"/>
                <a:ea typeface="Times New Roman" panose="02020603050405020304" pitchFamily="18" charset="0"/>
                <a:cs typeface="Times New Roman" panose="02020603050405020304" pitchFamily="18" charset="0"/>
              </a:rPr>
              <a:t>Sent</a:t>
            </a:r>
            <a:r>
              <a:rPr lang="en-ZA" dirty="0">
                <a:latin typeface="Calibri" panose="020F0502020204030204" pitchFamily="34" charset="0"/>
                <a:ea typeface="Times New Roman" panose="02020603050405020304" pitchFamily="18" charset="0"/>
                <a:cs typeface="Times New Roman" panose="02020603050405020304" pitchFamily="18" charset="0"/>
              </a:rPr>
              <a:t> </a:t>
            </a:r>
            <a:r>
              <a:rPr lang="en-ZA" dirty="0" smtClean="0">
                <a:latin typeface="Calibri" panose="020F0502020204030204" pitchFamily="34" charset="0"/>
                <a:ea typeface="Times New Roman" panose="02020603050405020304" pitchFamily="18" charset="0"/>
                <a:cs typeface="Times New Roman" panose="02020603050405020304" pitchFamily="18" charset="0"/>
              </a:rPr>
              <a:t>items or </a:t>
            </a:r>
            <a:r>
              <a:rPr lang="en-ZA" b="1" dirty="0" smtClean="0">
                <a:latin typeface="Calibri" panose="020F0502020204030204" pitchFamily="34" charset="0"/>
                <a:ea typeface="Times New Roman" panose="02020603050405020304" pitchFamily="18" charset="0"/>
                <a:cs typeface="Times New Roman" panose="02020603050405020304" pitchFamily="18" charset="0"/>
              </a:rPr>
              <a:t>Outbox</a:t>
            </a:r>
            <a:r>
              <a:rPr lang="en-ZA" dirty="0" smtClean="0">
                <a:latin typeface="Calibri" panose="020F0502020204030204" pitchFamily="34" charset="0"/>
                <a:ea typeface="Times New Roman" panose="02020603050405020304" pitchFamily="18" charset="0"/>
                <a:cs typeface="Times New Roman" panose="02020603050405020304" pitchFamily="18" charset="0"/>
              </a:rPr>
              <a:t>. </a:t>
            </a:r>
            <a:endParaRPr lang="en-ZA"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3914" y="-87858"/>
            <a:ext cx="2908044" cy="8596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741334"/>
            <a:ext cx="5112568" cy="5199539"/>
          </a:xfrm>
          <a:prstGeom prst="rect">
            <a:avLst/>
          </a:prstGeom>
        </p:spPr>
      </p:pic>
      <p:sp>
        <p:nvSpPr>
          <p:cNvPr id="4" name="Rectangle 3"/>
          <p:cNvSpPr/>
          <p:nvPr/>
        </p:nvSpPr>
        <p:spPr>
          <a:xfrm>
            <a:off x="323528" y="4797152"/>
            <a:ext cx="5040560" cy="57606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p:cNvSpPr/>
          <p:nvPr/>
        </p:nvSpPr>
        <p:spPr>
          <a:xfrm>
            <a:off x="323528" y="4797152"/>
            <a:ext cx="5040560" cy="288032"/>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941" y="771753"/>
            <a:ext cx="5112568" cy="5199539"/>
          </a:xfrm>
          <a:prstGeom prst="rect">
            <a:avLst/>
          </a:prstGeom>
        </p:spPr>
      </p:pic>
      <p:sp>
        <p:nvSpPr>
          <p:cNvPr id="8" name="TextBox 7"/>
          <p:cNvSpPr txBox="1"/>
          <p:nvPr/>
        </p:nvSpPr>
        <p:spPr>
          <a:xfrm>
            <a:off x="6012160" y="2060848"/>
            <a:ext cx="2664296" cy="646331"/>
          </a:xfrm>
          <a:prstGeom prst="rect">
            <a:avLst/>
          </a:prstGeom>
          <a:noFill/>
        </p:spPr>
        <p:txBody>
          <a:bodyPr wrap="square" rtlCol="0">
            <a:spAutoFit/>
          </a:bodyPr>
          <a:lstStyle/>
          <a:p>
            <a:r>
              <a:rPr lang="en-ZA" dirty="0" smtClean="0"/>
              <a:t>When back online tap on </a:t>
            </a:r>
            <a:r>
              <a:rPr lang="en-ZA" b="1" dirty="0" smtClean="0"/>
              <a:t>Outbox.</a:t>
            </a:r>
            <a:endParaRPr lang="en-ZA" b="1" dirty="0"/>
          </a:p>
        </p:txBody>
      </p:sp>
      <p:grpSp>
        <p:nvGrpSpPr>
          <p:cNvPr id="12" name="Group 11"/>
          <p:cNvGrpSpPr/>
          <p:nvPr/>
        </p:nvGrpSpPr>
        <p:grpSpPr>
          <a:xfrm>
            <a:off x="4283968" y="3068960"/>
            <a:ext cx="4248472" cy="2736304"/>
            <a:chOff x="4283968" y="3068960"/>
            <a:chExt cx="4248472" cy="2736304"/>
          </a:xfrm>
        </p:grpSpPr>
        <p:sp>
          <p:nvSpPr>
            <p:cNvPr id="10" name="TextBox 9"/>
            <p:cNvSpPr txBox="1"/>
            <p:nvPr/>
          </p:nvSpPr>
          <p:spPr>
            <a:xfrm>
              <a:off x="6012160" y="3068960"/>
              <a:ext cx="2520280" cy="369332"/>
            </a:xfrm>
            <a:prstGeom prst="rect">
              <a:avLst/>
            </a:prstGeom>
            <a:noFill/>
          </p:spPr>
          <p:txBody>
            <a:bodyPr wrap="square" rtlCol="0">
              <a:spAutoFit/>
            </a:bodyPr>
            <a:lstStyle/>
            <a:p>
              <a:r>
                <a:rPr lang="en-ZA" dirty="0" smtClean="0"/>
                <a:t>Tap on Send</a:t>
              </a:r>
              <a:endParaRPr lang="en-ZA" dirty="0"/>
            </a:p>
          </p:txBody>
        </p:sp>
        <p:sp>
          <p:nvSpPr>
            <p:cNvPr id="11" name="Rectangle 10"/>
            <p:cNvSpPr/>
            <p:nvPr/>
          </p:nvSpPr>
          <p:spPr>
            <a:xfrm>
              <a:off x="4283968" y="5517232"/>
              <a:ext cx="648072"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6" name="Group 15"/>
          <p:cNvGrpSpPr/>
          <p:nvPr/>
        </p:nvGrpSpPr>
        <p:grpSpPr>
          <a:xfrm>
            <a:off x="321754" y="720080"/>
            <a:ext cx="8210686" cy="5251212"/>
            <a:chOff x="321754" y="720080"/>
            <a:chExt cx="8210686" cy="5251212"/>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754" y="720080"/>
              <a:ext cx="5114342" cy="5251212"/>
            </a:xfrm>
            <a:prstGeom prst="rect">
              <a:avLst/>
            </a:prstGeom>
          </p:spPr>
        </p:pic>
        <p:sp>
          <p:nvSpPr>
            <p:cNvPr id="15" name="TextBox 14"/>
            <p:cNvSpPr txBox="1"/>
            <p:nvPr/>
          </p:nvSpPr>
          <p:spPr>
            <a:xfrm>
              <a:off x="6012160" y="3933056"/>
              <a:ext cx="2520280" cy="646331"/>
            </a:xfrm>
            <a:prstGeom prst="rect">
              <a:avLst/>
            </a:prstGeom>
            <a:noFill/>
          </p:spPr>
          <p:txBody>
            <a:bodyPr wrap="square" rtlCol="0">
              <a:spAutoFit/>
            </a:bodyPr>
            <a:lstStyle/>
            <a:p>
              <a:r>
                <a:rPr lang="en-ZA" b="1" dirty="0" smtClean="0"/>
                <a:t>Outbox</a:t>
              </a:r>
              <a:r>
                <a:rPr lang="en-ZA" dirty="0" smtClean="0"/>
                <a:t> is removed and work moves to </a:t>
              </a:r>
              <a:r>
                <a:rPr lang="en-ZA" b="1" dirty="0"/>
                <a:t>S</a:t>
              </a:r>
              <a:r>
                <a:rPr lang="en-ZA" b="1" dirty="0" smtClean="0"/>
                <a:t>ent</a:t>
              </a:r>
              <a:r>
                <a:rPr lang="en-ZA" dirty="0" smtClean="0"/>
                <a:t>.</a:t>
              </a:r>
              <a:endParaRPr lang="en-ZA" dirty="0"/>
            </a:p>
          </p:txBody>
        </p:sp>
      </p:grpSp>
    </p:spTree>
    <p:extLst>
      <p:ext uri="{BB962C8B-B14F-4D97-AF65-F5344CB8AC3E}">
        <p14:creationId xmlns:p14="http://schemas.microsoft.com/office/powerpoint/2010/main" val="234012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9" grpId="0" animBg="1"/>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504" y="-42074"/>
            <a:ext cx="5328592" cy="671851"/>
          </a:xfrm>
          <a:prstGeom prst="rect">
            <a:avLst/>
          </a:prstGeom>
          <a:noFill/>
        </p:spPr>
        <p:txBody>
          <a:bodyPr wrap="square" rtlCol="0">
            <a:spAutoFit/>
          </a:bodyPr>
          <a:lstStyle/>
          <a:p>
            <a:pPr marL="114300">
              <a:lnSpc>
                <a:spcPct val="150000"/>
              </a:lnSpc>
            </a:pPr>
            <a:r>
              <a:rPr lang="en-GB" sz="2800" b="1" dirty="0" smtClean="0"/>
              <a:t>Dashboard live demo</a:t>
            </a:r>
            <a:endParaRPr lang="en-ZA" sz="2800" dirty="0"/>
          </a:p>
        </p:txBody>
      </p:sp>
      <p:sp>
        <p:nvSpPr>
          <p:cNvPr id="7" name="Rectangle 6"/>
          <p:cNvSpPr/>
          <p:nvPr/>
        </p:nvSpPr>
        <p:spPr>
          <a:xfrm>
            <a:off x="250632" y="659446"/>
            <a:ext cx="8893368" cy="506292"/>
          </a:xfrm>
          <a:prstGeom prst="rect">
            <a:avLst/>
          </a:prstGeom>
          <a:solidFill>
            <a:schemeClr val="bg1"/>
          </a:solidFill>
        </p:spPr>
        <p:txBody>
          <a:bodyPr wrap="square">
            <a:spAutoFit/>
          </a:bodyPr>
          <a:lstStyle/>
          <a:p>
            <a:pPr marL="114300">
              <a:lnSpc>
                <a:spcPct val="150000"/>
              </a:lnSpc>
            </a:pPr>
            <a:endParaRPr lang="en-ZA" sz="2000" b="1" dirty="0"/>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pic>
        <p:nvPicPr>
          <p:cNvPr id="3" name="Picture 2"/>
          <p:cNvPicPr>
            <a:picLocks noChangeAspect="1"/>
          </p:cNvPicPr>
          <p:nvPr/>
        </p:nvPicPr>
        <p:blipFill>
          <a:blip r:embed="rId2"/>
          <a:stretch>
            <a:fillRect/>
          </a:stretch>
        </p:blipFill>
        <p:spPr>
          <a:xfrm>
            <a:off x="0" y="609189"/>
            <a:ext cx="9144000" cy="5290024"/>
          </a:xfrm>
          <a:prstGeom prst="rect">
            <a:avLst/>
          </a:prstGeom>
        </p:spPr>
      </p:pic>
    </p:spTree>
    <p:extLst>
      <p:ext uri="{BB962C8B-B14F-4D97-AF65-F5344CB8AC3E}">
        <p14:creationId xmlns:p14="http://schemas.microsoft.com/office/powerpoint/2010/main" val="125018015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5"/>
          <p:cNvSpPr>
            <a:spLocks noChangeArrowheads="1"/>
          </p:cNvSpPr>
          <p:nvPr/>
        </p:nvSpPr>
        <p:spPr bwMode="auto">
          <a:xfrm>
            <a:off x="0" y="620713"/>
            <a:ext cx="91440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150000"/>
              </a:lnSpc>
              <a:buFontTx/>
              <a:buChar char="•"/>
            </a:pPr>
            <a:endParaRPr lang="en-ZA" sz="2700">
              <a:latin typeface="Arial Unicode MS" pitchFamily="34" charset="-128"/>
              <a:ea typeface="Arial Unicode MS" pitchFamily="34" charset="-128"/>
              <a:cs typeface="Arial Unicode MS" pitchFamily="34" charset="-128"/>
            </a:endParaRPr>
          </a:p>
        </p:txBody>
      </p:sp>
      <p:sp>
        <p:nvSpPr>
          <p:cNvPr id="72707" name="Rectangle 4"/>
          <p:cNvSpPr>
            <a:spLocks noChangeArrowheads="1"/>
          </p:cNvSpPr>
          <p:nvPr/>
        </p:nvSpPr>
        <p:spPr bwMode="auto">
          <a:xfrm>
            <a:off x="230188" y="3068960"/>
            <a:ext cx="8784976"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5400" b="1" dirty="0" smtClean="0"/>
              <a:t>THANK YOU</a:t>
            </a:r>
            <a:endParaRPr lang="en-US" sz="5400" b="1" dirty="0"/>
          </a:p>
          <a:p>
            <a:pPr eaLnBrk="1" hangingPunct="1">
              <a:spcBef>
                <a:spcPct val="20000"/>
              </a:spcBef>
            </a:pPr>
            <a:endParaRPr lang="en-GB" sz="4000" b="1" dirty="0"/>
          </a:p>
          <a:p>
            <a:pPr lvl="0"/>
            <a:endParaRPr lang="en-US" sz="3200" dirty="0" smtClean="0"/>
          </a:p>
          <a:p>
            <a:pPr eaLnBrk="1" hangingPunct="1"/>
            <a:endParaRPr lang="en-US" sz="3200" b="1" dirty="0"/>
          </a:p>
        </p:txBody>
      </p:sp>
      <p:sp>
        <p:nvSpPr>
          <p:cNvPr id="72708" name="Rectangle 4"/>
          <p:cNvSpPr>
            <a:spLocks noChangeArrowheads="1"/>
          </p:cNvSpPr>
          <p:nvPr/>
        </p:nvSpPr>
        <p:spPr bwMode="auto">
          <a:xfrm>
            <a:off x="230188" y="2209800"/>
            <a:ext cx="834231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pPr>
            <a:endParaRPr lang="en-US" sz="2400"/>
          </a:p>
        </p:txBody>
      </p:sp>
    </p:spTree>
    <p:extLst>
      <p:ext uri="{BB962C8B-B14F-4D97-AF65-F5344CB8AC3E}">
        <p14:creationId xmlns:p14="http://schemas.microsoft.com/office/powerpoint/2010/main" val="30673945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2" y="993692"/>
            <a:ext cx="2820705" cy="4814004"/>
          </a:xfrm>
          <a:prstGeom prst="rect">
            <a:avLst/>
          </a:prstGeom>
        </p:spPr>
      </p:pic>
      <p:sp>
        <p:nvSpPr>
          <p:cNvPr id="4" name="Rectangle 3"/>
          <p:cNvSpPr/>
          <p:nvPr/>
        </p:nvSpPr>
        <p:spPr>
          <a:xfrm>
            <a:off x="3275857" y="748784"/>
            <a:ext cx="5760640" cy="738664"/>
          </a:xfrm>
          <a:prstGeom prst="rect">
            <a:avLst/>
          </a:prstGeom>
        </p:spPr>
        <p:txBody>
          <a:bodyPr wrap="square">
            <a:spAutoFit/>
          </a:bodyPr>
          <a:lstStyle/>
          <a:p>
            <a:pPr marL="285750" indent="-285750">
              <a:lnSpc>
                <a:spcPct val="150000"/>
              </a:lnSpc>
              <a:buFont typeface="Arial" panose="020B0604020202020204" pitchFamily="34" charset="0"/>
              <a:buChar char="•"/>
            </a:pPr>
            <a:r>
              <a:rPr lang="en-ZA" sz="1400" dirty="0" smtClean="0"/>
              <a:t>Swipe Down on the screen</a:t>
            </a:r>
          </a:p>
          <a:p>
            <a:pPr marL="285750" indent="-285750">
              <a:lnSpc>
                <a:spcPct val="150000"/>
              </a:lnSpc>
              <a:buFont typeface="Arial" panose="020B0604020202020204" pitchFamily="34" charset="0"/>
              <a:buChar char="•"/>
            </a:pPr>
            <a:r>
              <a:rPr lang="en-ZA" sz="1400" dirty="0"/>
              <a:t>Make sure location and mobile data is on (green</a:t>
            </a:r>
            <a:r>
              <a:rPr lang="en-ZA" sz="1400" dirty="0" smtClean="0"/>
              <a:t>)</a:t>
            </a:r>
            <a:endParaRPr lang="en-ZA" sz="1400"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78" y="692696"/>
            <a:ext cx="2997070" cy="5115000"/>
          </a:xfrm>
          <a:prstGeom prst="rect">
            <a:avLst/>
          </a:prstGeom>
        </p:spPr>
      </p:pic>
      <p:sp>
        <p:nvSpPr>
          <p:cNvPr id="6" name="Oval 5"/>
          <p:cNvSpPr/>
          <p:nvPr/>
        </p:nvSpPr>
        <p:spPr>
          <a:xfrm>
            <a:off x="539552" y="972212"/>
            <a:ext cx="432048" cy="40966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551620" y="947865"/>
            <a:ext cx="425310" cy="4340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ectangle 9"/>
          <p:cNvSpPr/>
          <p:nvPr/>
        </p:nvSpPr>
        <p:spPr>
          <a:xfrm>
            <a:off x="0" y="0"/>
            <a:ext cx="6732240" cy="523220"/>
          </a:xfrm>
          <a:prstGeom prst="rect">
            <a:avLst/>
          </a:prstGeom>
        </p:spPr>
        <p:txBody>
          <a:bodyPr wrap="square">
            <a:spAutoFit/>
          </a:bodyPr>
          <a:lstStyle/>
          <a:p>
            <a:pPr>
              <a:spcBef>
                <a:spcPct val="20000"/>
              </a:spcBef>
            </a:pPr>
            <a:r>
              <a:rPr lang="en-US" sz="2800" b="1" dirty="0" smtClean="0">
                <a:solidFill>
                  <a:schemeClr val="bg1"/>
                </a:solidFill>
              </a:rPr>
              <a:t>Device Pre - Checks</a:t>
            </a:r>
            <a:endParaRPr lang="en-US" sz="2800" b="1" dirty="0">
              <a:solidFill>
                <a:schemeClr val="bg1"/>
              </a:solidFill>
            </a:endParaRPr>
          </a:p>
        </p:txBody>
      </p:sp>
      <p:pic>
        <p:nvPicPr>
          <p:cNvPr id="3" name="Picture 2"/>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90506" y="1703902"/>
            <a:ext cx="648072" cy="648072"/>
          </a:xfrm>
          <a:prstGeom prst="rect">
            <a:avLst/>
          </a:prstGeom>
        </p:spPr>
      </p:pic>
    </p:spTree>
    <p:extLst>
      <p:ext uri="{BB962C8B-B14F-4D97-AF65-F5344CB8AC3E}">
        <p14:creationId xmlns:p14="http://schemas.microsoft.com/office/powerpoint/2010/main" val="293682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8.33333E-7 6.66667E-6 L -0.2217 -0.12939 L -0.21181 0.54908 L -0.21181 0.54908 " pathEditMode="relative" ptsTypes="AAAA">
                                      <p:cBhvr>
                                        <p:cTn id="6" dur="2000" fill="hold"/>
                                        <p:tgtEl>
                                          <p:spTgt spid="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1520" y="620688"/>
            <a:ext cx="8784976" cy="5184576"/>
          </a:xfrm>
          <a:prstGeom prst="rect">
            <a:avLst/>
          </a:prstGeom>
        </p:spPr>
      </p:pic>
      <p:sp>
        <p:nvSpPr>
          <p:cNvPr id="2" name="Rectangle 1"/>
          <p:cNvSpPr/>
          <p:nvPr/>
        </p:nvSpPr>
        <p:spPr>
          <a:xfrm>
            <a:off x="0" y="0"/>
            <a:ext cx="4067944" cy="523220"/>
          </a:xfrm>
          <a:prstGeom prst="rect">
            <a:avLst/>
          </a:prstGeom>
        </p:spPr>
        <p:txBody>
          <a:bodyPr wrap="square">
            <a:spAutoFit/>
          </a:bodyPr>
          <a:lstStyle/>
          <a:p>
            <a:pPr algn="ctr">
              <a:spcBef>
                <a:spcPct val="20000"/>
              </a:spcBef>
            </a:pPr>
            <a:r>
              <a:rPr lang="en-US" sz="2800" b="1" dirty="0" smtClean="0">
                <a:solidFill>
                  <a:schemeClr val="bg1"/>
                </a:solidFill>
              </a:rPr>
              <a:t>Open Survey 123</a:t>
            </a:r>
            <a:endParaRPr lang="en-US" sz="2800" b="1" dirty="0">
              <a:solidFill>
                <a:schemeClr val="bg1"/>
              </a:solidFill>
            </a:endParaRPr>
          </a:p>
        </p:txBody>
      </p:sp>
      <p:sp>
        <p:nvSpPr>
          <p:cNvPr id="6" name="Oval 5"/>
          <p:cNvSpPr/>
          <p:nvPr/>
        </p:nvSpPr>
        <p:spPr>
          <a:xfrm>
            <a:off x="2123728" y="2746868"/>
            <a:ext cx="1512168" cy="18342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677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89"/>
            <a:ext cx="6732240" cy="523220"/>
          </a:xfrm>
          <a:prstGeom prst="rect">
            <a:avLst/>
          </a:prstGeom>
          <a:noFill/>
        </p:spPr>
        <p:txBody>
          <a:bodyPr wrap="square" rtlCol="0">
            <a:spAutoFit/>
          </a:bodyPr>
          <a:lstStyle/>
          <a:p>
            <a:r>
              <a:rPr lang="en-ZA" sz="2800" b="1" dirty="0" smtClean="0">
                <a:solidFill>
                  <a:schemeClr val="bg2"/>
                </a:solidFill>
                <a:ea typeface="Tahoma" panose="020B0604030504040204" pitchFamily="34" charset="0"/>
                <a:cs typeface="Arial" panose="020B0604020202020204" pitchFamily="34" charset="0"/>
              </a:rPr>
              <a:t>Concepts and definitions</a:t>
            </a:r>
            <a:endParaRPr lang="en-ZA" sz="2800" b="1" dirty="0">
              <a:solidFill>
                <a:schemeClr val="bg2"/>
              </a:solidFill>
              <a:ea typeface="Tahoma" panose="020B0604030504040204" pitchFamily="34" charset="0"/>
              <a:cs typeface="Arial" panose="020B0604020202020204" pitchFamily="34" charset="0"/>
            </a:endParaRPr>
          </a:p>
        </p:txBody>
      </p:sp>
      <p:sp>
        <p:nvSpPr>
          <p:cNvPr id="7" name="Rectangle 6"/>
          <p:cNvSpPr/>
          <p:nvPr/>
        </p:nvSpPr>
        <p:spPr>
          <a:xfrm>
            <a:off x="107504" y="620688"/>
            <a:ext cx="8893368" cy="5632311"/>
          </a:xfrm>
          <a:prstGeom prst="rect">
            <a:avLst/>
          </a:prstGeom>
          <a:solidFill>
            <a:schemeClr val="bg1"/>
          </a:solidFill>
        </p:spPr>
        <p:txBody>
          <a:bodyPr wrap="square">
            <a:spAutoFit/>
          </a:bodyPr>
          <a:lstStyle/>
          <a:p>
            <a:pPr marL="457200" indent="-342900">
              <a:lnSpc>
                <a:spcPct val="150000"/>
              </a:lnSpc>
              <a:buFont typeface="Wingdings" panose="05000000000000000000" pitchFamily="2" charset="2"/>
              <a:buChar char="q"/>
            </a:pPr>
            <a:r>
              <a:rPr lang="en-GB" sz="2400" b="1" dirty="0" smtClean="0"/>
              <a:t>Survey123 </a:t>
            </a:r>
            <a:r>
              <a:rPr lang="en-GB" sz="2400" b="1" dirty="0"/>
              <a:t>for ArcGIS </a:t>
            </a:r>
            <a:r>
              <a:rPr lang="en-GB" sz="2400" dirty="0"/>
              <a:t>is a</a:t>
            </a:r>
            <a:r>
              <a:rPr lang="en-GB" sz="2400" dirty="0" smtClean="0"/>
              <a:t>n application </a:t>
            </a:r>
            <a:r>
              <a:rPr lang="en-GB" sz="2400" dirty="0"/>
              <a:t>that </a:t>
            </a:r>
            <a:r>
              <a:rPr lang="en-GB" sz="2400" dirty="0" smtClean="0"/>
              <a:t>will be </a:t>
            </a:r>
            <a:r>
              <a:rPr lang="en-ZA" sz="2400" dirty="0" smtClean="0"/>
              <a:t>used </a:t>
            </a:r>
            <a:r>
              <a:rPr lang="en-ZA" sz="2400" dirty="0"/>
              <a:t>to package GIF for field workers to be able to get to the enumeration </a:t>
            </a:r>
            <a:r>
              <a:rPr lang="en-ZA" sz="2400" dirty="0" smtClean="0"/>
              <a:t>areas (EA) </a:t>
            </a:r>
            <a:r>
              <a:rPr lang="en-ZA" sz="2400" dirty="0"/>
              <a:t>and </a:t>
            </a:r>
            <a:r>
              <a:rPr lang="en-ZA" sz="2400" dirty="0" smtClean="0"/>
              <a:t>enumerate.</a:t>
            </a:r>
          </a:p>
          <a:p>
            <a:pPr marL="457200" indent="-342900">
              <a:lnSpc>
                <a:spcPct val="150000"/>
              </a:lnSpc>
              <a:buFont typeface="Wingdings" panose="05000000000000000000" pitchFamily="2" charset="2"/>
              <a:buChar char="q"/>
            </a:pPr>
            <a:r>
              <a:rPr lang="en-GB" sz="2400" b="1" dirty="0" smtClean="0"/>
              <a:t>Explorer </a:t>
            </a:r>
            <a:r>
              <a:rPr lang="en-GB" sz="2400" b="1" dirty="0"/>
              <a:t>for ArcGIS </a:t>
            </a:r>
            <a:r>
              <a:rPr lang="en-GB" sz="2400" dirty="0"/>
              <a:t>is </a:t>
            </a:r>
            <a:r>
              <a:rPr lang="en-GB" sz="2400" dirty="0" smtClean="0"/>
              <a:t>an </a:t>
            </a:r>
            <a:r>
              <a:rPr lang="en-GB" sz="2400" dirty="0"/>
              <a:t>application </a:t>
            </a:r>
            <a:r>
              <a:rPr lang="en-GB" sz="2400" dirty="0" smtClean="0"/>
              <a:t>that </a:t>
            </a:r>
            <a:r>
              <a:rPr lang="en-GB" sz="2400" dirty="0"/>
              <a:t>delivers </a:t>
            </a:r>
            <a:r>
              <a:rPr lang="en-GB" sz="2400" dirty="0" smtClean="0"/>
              <a:t>access </a:t>
            </a:r>
            <a:r>
              <a:rPr lang="en-GB" sz="2400" dirty="0"/>
              <a:t>to </a:t>
            </a:r>
            <a:r>
              <a:rPr lang="en-GB" sz="2400" dirty="0" smtClean="0"/>
              <a:t>the </a:t>
            </a:r>
            <a:r>
              <a:rPr lang="en-GB" sz="2400" dirty="0"/>
              <a:t>digital maps. </a:t>
            </a:r>
            <a:endParaRPr lang="en-GB" sz="2400" dirty="0" smtClean="0"/>
          </a:p>
          <a:p>
            <a:pPr marL="457200" indent="-342900">
              <a:lnSpc>
                <a:spcPct val="150000"/>
              </a:lnSpc>
              <a:buFont typeface="Wingdings" panose="05000000000000000000" pitchFamily="2" charset="2"/>
              <a:buChar char="q"/>
            </a:pPr>
            <a:r>
              <a:rPr lang="en-GB" sz="2400" b="1" dirty="0"/>
              <a:t>ArcGIS Navigator </a:t>
            </a:r>
            <a:r>
              <a:rPr lang="en-GB" sz="2400" dirty="0"/>
              <a:t>is a Mobile Navigation Application that provides turn-by-turn, voice-guided directions on mobile devices. </a:t>
            </a:r>
            <a:endParaRPr lang="en-GB" sz="2400" dirty="0" smtClean="0"/>
          </a:p>
          <a:p>
            <a:pPr marL="114300">
              <a:lnSpc>
                <a:spcPct val="150000"/>
              </a:lnSpc>
            </a:pPr>
            <a:endParaRPr lang="en-GB" sz="2400" dirty="0"/>
          </a:p>
          <a:p>
            <a:pPr marL="457200" indent="-342900">
              <a:lnSpc>
                <a:spcPct val="150000"/>
              </a:lnSpc>
              <a:buFont typeface="Wingdings" panose="05000000000000000000" pitchFamily="2" charset="2"/>
              <a:buChar char="q"/>
            </a:pPr>
            <a:endParaRPr lang="en-ZA" sz="2400" dirty="0" smtClean="0"/>
          </a:p>
          <a:p>
            <a:pPr marL="457200" indent="-342900">
              <a:lnSpc>
                <a:spcPct val="150000"/>
              </a:lnSpc>
              <a:buFont typeface="Wingdings" panose="05000000000000000000" pitchFamily="2" charset="2"/>
              <a:buChar char="q"/>
            </a:pPr>
            <a:endParaRPr lang="en-ZA" sz="2400" dirty="0"/>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spTree>
    <p:extLst>
      <p:ext uri="{BB962C8B-B14F-4D97-AF65-F5344CB8AC3E}">
        <p14:creationId xmlns:p14="http://schemas.microsoft.com/office/powerpoint/2010/main" val="31716450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34689"/>
            <a:ext cx="6732240" cy="523220"/>
          </a:xfrm>
          <a:prstGeom prst="rect">
            <a:avLst/>
          </a:prstGeom>
          <a:noFill/>
        </p:spPr>
        <p:txBody>
          <a:bodyPr wrap="square" rtlCol="0">
            <a:spAutoFit/>
          </a:bodyPr>
          <a:lstStyle/>
          <a:p>
            <a:r>
              <a:rPr lang="en-ZA" sz="2800" b="1" dirty="0" smtClean="0">
                <a:solidFill>
                  <a:schemeClr val="bg2"/>
                </a:solidFill>
                <a:ea typeface="Tahoma" panose="020B0604030504040204" pitchFamily="34" charset="0"/>
                <a:cs typeface="Arial" panose="020B0604020202020204" pitchFamily="34" charset="0"/>
              </a:rPr>
              <a:t>Concepts and definitions</a:t>
            </a:r>
            <a:endParaRPr lang="en-ZA" sz="2800" b="1" dirty="0">
              <a:solidFill>
                <a:schemeClr val="bg2"/>
              </a:solidFill>
              <a:ea typeface="Tahoma" panose="020B0604030504040204" pitchFamily="34" charset="0"/>
              <a:cs typeface="Arial" panose="020B0604020202020204" pitchFamily="34" charset="0"/>
            </a:endParaRPr>
          </a:p>
        </p:txBody>
      </p:sp>
      <p:sp>
        <p:nvSpPr>
          <p:cNvPr id="7" name="Rectangle 6"/>
          <p:cNvSpPr/>
          <p:nvPr/>
        </p:nvSpPr>
        <p:spPr>
          <a:xfrm>
            <a:off x="71120" y="770463"/>
            <a:ext cx="9032240" cy="3970318"/>
          </a:xfrm>
          <a:prstGeom prst="rect">
            <a:avLst/>
          </a:prstGeom>
          <a:solidFill>
            <a:schemeClr val="bg1"/>
          </a:solidFill>
        </p:spPr>
        <p:txBody>
          <a:bodyPr wrap="square">
            <a:spAutoFit/>
          </a:bodyPr>
          <a:lstStyle/>
          <a:p>
            <a:pPr marL="457200" indent="-342900">
              <a:lnSpc>
                <a:spcPct val="150000"/>
              </a:lnSpc>
              <a:buFont typeface="Wingdings" panose="05000000000000000000" pitchFamily="2" charset="2"/>
              <a:buChar char="q"/>
            </a:pPr>
            <a:r>
              <a:rPr lang="en-GB" sz="2400" b="1" dirty="0" smtClean="0"/>
              <a:t>Location </a:t>
            </a:r>
            <a:r>
              <a:rPr lang="en-GB" sz="2400" b="1" dirty="0"/>
              <a:t>Tracker </a:t>
            </a:r>
            <a:r>
              <a:rPr lang="en-GB" sz="2400" dirty="0"/>
              <a:t>is a mobile application that enables the tracking of a user and saving the details for a route that a user has followed with the mobile device. The user can start and stop the tracking from within Survey123.</a:t>
            </a:r>
          </a:p>
          <a:p>
            <a:pPr marL="457200" indent="-342900">
              <a:lnSpc>
                <a:spcPct val="150000"/>
              </a:lnSpc>
              <a:buFont typeface="Wingdings" panose="05000000000000000000" pitchFamily="2" charset="2"/>
              <a:buChar char="q"/>
            </a:pPr>
            <a:r>
              <a:rPr lang="en-GB" sz="2400" b="1" dirty="0" smtClean="0"/>
              <a:t>Trek2There </a:t>
            </a:r>
            <a:r>
              <a:rPr lang="en-GB" sz="2400" dirty="0"/>
              <a:t>is </a:t>
            </a:r>
            <a:r>
              <a:rPr lang="en-GB" sz="2400" dirty="0" smtClean="0"/>
              <a:t>an </a:t>
            </a:r>
            <a:r>
              <a:rPr lang="en-GB" sz="2400" dirty="0"/>
              <a:t>application that </a:t>
            </a:r>
            <a:r>
              <a:rPr lang="en-GB" sz="2400" dirty="0" smtClean="0"/>
              <a:t>gets you </a:t>
            </a:r>
            <a:r>
              <a:rPr lang="en-GB" sz="2400" dirty="0"/>
              <a:t>to any off-road location, where no trails or paths exist. </a:t>
            </a:r>
            <a:endParaRPr lang="en-GB" sz="2400" dirty="0" smtClean="0"/>
          </a:p>
          <a:p>
            <a:pPr marL="114300">
              <a:lnSpc>
                <a:spcPct val="150000"/>
              </a:lnSpc>
            </a:pPr>
            <a:endParaRPr lang="en-GB" sz="2400" dirty="0" smtClean="0"/>
          </a:p>
        </p:txBody>
      </p:sp>
      <p:sp>
        <p:nvSpPr>
          <p:cNvPr id="5" name="TextBox 4"/>
          <p:cNvSpPr txBox="1"/>
          <p:nvPr/>
        </p:nvSpPr>
        <p:spPr>
          <a:xfrm>
            <a:off x="7164288" y="10970"/>
            <a:ext cx="1584176" cy="465702"/>
          </a:xfrm>
          <a:prstGeom prst="rect">
            <a:avLst/>
          </a:prstGeom>
          <a:noFill/>
        </p:spPr>
        <p:txBody>
          <a:bodyPr wrap="square" rtlCol="0">
            <a:spAutoFit/>
          </a:bodyPr>
          <a:lstStyle/>
          <a:p>
            <a:endParaRPr lang="en-ZA" dirty="0"/>
          </a:p>
        </p:txBody>
      </p:sp>
    </p:spTree>
    <p:extLst>
      <p:ext uri="{BB962C8B-B14F-4D97-AF65-F5344CB8AC3E}">
        <p14:creationId xmlns:p14="http://schemas.microsoft.com/office/powerpoint/2010/main" val="31402133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ats SA 2">
      <a:dk1>
        <a:sysClr val="windowText" lastClr="000000"/>
      </a:dk1>
      <a:lt1>
        <a:sysClr val="window" lastClr="FFFFFF"/>
      </a:lt1>
      <a:dk2>
        <a:srgbClr val="0056A7"/>
      </a:dk2>
      <a:lt2>
        <a:srgbClr val="FFFFFF"/>
      </a:lt2>
      <a:accent1>
        <a:srgbClr val="2B72B5"/>
      </a:accent1>
      <a:accent2>
        <a:srgbClr val="9BBB58"/>
      </a:accent2>
      <a:accent3>
        <a:srgbClr val="C0504C"/>
      </a:accent3>
      <a:accent4>
        <a:srgbClr val="4AACC5"/>
      </a:accent4>
      <a:accent5>
        <a:srgbClr val="FDBE2D"/>
      </a:accent5>
      <a:accent6>
        <a:srgbClr val="8064A1"/>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Stats SA 2">
    <a:dk1>
      <a:sysClr val="windowText" lastClr="000000"/>
    </a:dk1>
    <a:lt1>
      <a:sysClr val="window" lastClr="FFFFFF"/>
    </a:lt1>
    <a:dk2>
      <a:srgbClr val="0056A7"/>
    </a:dk2>
    <a:lt2>
      <a:srgbClr val="FFFFFF"/>
    </a:lt2>
    <a:accent1>
      <a:srgbClr val="2B72B5"/>
    </a:accent1>
    <a:accent2>
      <a:srgbClr val="9BBB58"/>
    </a:accent2>
    <a:accent3>
      <a:srgbClr val="C0504C"/>
    </a:accent3>
    <a:accent4>
      <a:srgbClr val="4AACC5"/>
    </a:accent4>
    <a:accent5>
      <a:srgbClr val="FDBE2D"/>
    </a:accent5>
    <a:accent6>
      <a:srgbClr val="8064A1"/>
    </a:accent6>
    <a:hlink>
      <a:srgbClr val="000000"/>
    </a:hlink>
    <a:folHlink>
      <a:srgbClr val="000000"/>
    </a:folHlink>
  </a:clrScheme>
</a:themeOverride>
</file>

<file path=ppt/theme/themeOverride2.xml><?xml version="1.0" encoding="utf-8"?>
<a:themeOverride xmlns:a="http://schemas.openxmlformats.org/drawingml/2006/main">
  <a:clrScheme name="Stats SA 2">
    <a:dk1>
      <a:sysClr val="windowText" lastClr="000000"/>
    </a:dk1>
    <a:lt1>
      <a:sysClr val="window" lastClr="FFFFFF"/>
    </a:lt1>
    <a:dk2>
      <a:srgbClr val="0056A7"/>
    </a:dk2>
    <a:lt2>
      <a:srgbClr val="FFFFFF"/>
    </a:lt2>
    <a:accent1>
      <a:srgbClr val="2B72B5"/>
    </a:accent1>
    <a:accent2>
      <a:srgbClr val="9BBB58"/>
    </a:accent2>
    <a:accent3>
      <a:srgbClr val="C0504C"/>
    </a:accent3>
    <a:accent4>
      <a:srgbClr val="4AACC5"/>
    </a:accent4>
    <a:accent5>
      <a:srgbClr val="FDBE2D"/>
    </a:accent5>
    <a:accent6>
      <a:srgbClr val="8064A1"/>
    </a:accent6>
    <a:hlink>
      <a:srgbClr val="000000"/>
    </a:hlink>
    <a:folHlink>
      <a:srgbClr val="0000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2E06304B1385746933ED06FDC28D853" ma:contentTypeVersion="3" ma:contentTypeDescription="Create a new document." ma:contentTypeScope="" ma:versionID="0e12a24fb81a1ab65345488b42517c68">
  <xsd:schema xmlns:xsd="http://www.w3.org/2001/XMLSchema" xmlns:xs="http://www.w3.org/2001/XMLSchema" xmlns:p="http://schemas.microsoft.com/office/2006/metadata/properties" xmlns:ns2="7822a446-cc90-4612-8ab5-747f263f1852" targetNamespace="http://schemas.microsoft.com/office/2006/metadata/properties" ma:root="true" ma:fieldsID="9110703894df1445c45a21c97a01dfb6" ns2:_="">
    <xsd:import namespace="7822a446-cc90-4612-8ab5-747f263f1852"/>
    <xsd:element name="properties">
      <xsd:complexType>
        <xsd:sequence>
          <xsd:element name="documentManagement">
            <xsd:complexType>
              <xsd:all>
                <xsd:element ref="ns2:Declared" minOccurs="0"/>
                <xsd:element ref="ns2:DocId" minOccurs="0"/>
                <xsd:element ref="ns2:MeridioUr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22a446-cc90-4612-8ab5-747f263f1852" elementFormDefault="qualified">
    <xsd:import namespace="http://schemas.microsoft.com/office/2006/documentManagement/types"/>
    <xsd:import namespace="http://schemas.microsoft.com/office/infopath/2007/PartnerControls"/>
    <xsd:element name="Declared" ma:index="8" nillable="true" ma:displayName="Declared" ma:default="FALSE" ma:hidden="true" ma:internalName="Declared">
      <xsd:simpleType>
        <xsd:restriction base="dms:Boolean"/>
      </xsd:simpleType>
    </xsd:element>
    <xsd:element name="DocId" ma:index="9" nillable="true" ma:displayName="DocId" ma:hidden="true" ma:internalName="DocId">
      <xsd:simpleType>
        <xsd:restriction base="dms:Text"/>
      </xsd:simpleType>
    </xsd:element>
    <xsd:element name="MeridioUrl" ma:index="10" nillable="true" ma:displayName="MeridioUrl" ma:hidden="true" ma:internalName="MeridioUrl">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clared xmlns="7822a446-cc90-4612-8ab5-747f263f1852">false</Declared>
    <MeridioUrl xmlns="7822a446-cc90-4612-8ab5-747f263f1852" xsi:nil="true"/>
    <DocId xmlns="7822a446-cc90-4612-8ab5-747f263f1852" xsi:nil="true"/>
  </documentManagement>
</p:properties>
</file>

<file path=customXml/itemProps1.xml><?xml version="1.0" encoding="utf-8"?>
<ds:datastoreItem xmlns:ds="http://schemas.openxmlformats.org/officeDocument/2006/customXml" ds:itemID="{AE54CD29-4846-4129-9E18-1D8BEEB06DFB}">
  <ds:schemaRefs>
    <ds:schemaRef ds:uri="http://schemas.microsoft.com/sharepoint/v3/contenttype/forms"/>
  </ds:schemaRefs>
</ds:datastoreItem>
</file>

<file path=customXml/itemProps2.xml><?xml version="1.0" encoding="utf-8"?>
<ds:datastoreItem xmlns:ds="http://schemas.openxmlformats.org/officeDocument/2006/customXml" ds:itemID="{CF81A7AA-78D8-408B-BE08-9B3DFFD5D02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22a446-cc90-4612-8ab5-747f263f18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2F42CB-2F66-4DFF-B9DB-76FCCA4A1044}">
  <ds:schemaRefs>
    <ds:schemaRef ds:uri="http://www.w3.org/XML/1998/namespace"/>
    <ds:schemaRef ds:uri="http://schemas.microsoft.com/office/infopath/2007/PartnerControls"/>
    <ds:schemaRef ds:uri="http://purl.org/dc/elements/1.1/"/>
    <ds:schemaRef ds:uri="http://schemas.microsoft.com/office/2006/metadata/properties"/>
    <ds:schemaRef ds:uri="http://purl.org/dc/dcmitype/"/>
    <ds:schemaRef ds:uri="http://schemas.microsoft.com/office/2006/documentManagement/types"/>
    <ds:schemaRef ds:uri="http://purl.org/dc/terms/"/>
    <ds:schemaRef ds:uri="http://schemas.openxmlformats.org/package/2006/metadata/core-properties"/>
    <ds:schemaRef ds:uri="7822a446-cc90-4612-8ab5-747f263f1852"/>
  </ds:schemaRefs>
</ds:datastoreItem>
</file>

<file path=docProps/app.xml><?xml version="1.0" encoding="utf-8"?>
<Properties xmlns="http://schemas.openxmlformats.org/officeDocument/2006/extended-properties" xmlns:vt="http://schemas.openxmlformats.org/officeDocument/2006/docPropsVTypes">
  <Template/>
  <TotalTime>15537</TotalTime>
  <Words>2182</Words>
  <Application>Microsoft Office PowerPoint</Application>
  <PresentationFormat>On-screen Show (4:3)</PresentationFormat>
  <Paragraphs>275</Paragraphs>
  <Slides>59</Slides>
  <Notes>19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 Unicode MS</vt:lpstr>
      <vt:lpstr>ＭＳ Ｐゴシック</vt:lpstr>
      <vt:lpstr>Arial</vt:lpstr>
      <vt:lpstr>Calibri</vt:lpstr>
      <vt:lpstr>Calibri Light</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Magret Sethlabane;KopiM</dc:creator>
  <cp:keywords>Transition Project</cp:keywords>
  <cp:lastModifiedBy>Shonisani Maranda</cp:lastModifiedBy>
  <cp:revision>975</cp:revision>
  <cp:lastPrinted>2018-03-14T06:36:54Z</cp:lastPrinted>
  <dcterms:created xsi:type="dcterms:W3CDTF">2016-03-11T14:00:49Z</dcterms:created>
  <dcterms:modified xsi:type="dcterms:W3CDTF">2020-10-07T20:59:36Z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0x01010092E06304B1385746933ED06FDC28D853</vt:lpwstr>
  </property>
  <property fmtid="{D5CDD505-2E9C-101B-9397-08002B2CF9AE}" pid="3" name="MSIP_Label_a4616250-01d4-40ab-a2e8-d4b03b0a4768_Enabled">
    <vt:lpwstr>True</vt:lpwstr>
  </property>
  <property fmtid="{D5CDD505-2E9C-101B-9397-08002B2CF9AE}" pid="4" name="MSIP_Label_a4616250-01d4-40ab-a2e8-d4b03b0a4768_SiteId">
    <vt:lpwstr>ca38a9e5-8ce2-41e8-a41e-647c7b50db4a</vt:lpwstr>
  </property>
  <property fmtid="{D5CDD505-2E9C-101B-9397-08002B2CF9AE}" pid="5" name="MSIP_Label_a4616250-01d4-40ab-a2e8-d4b03b0a4768_Owner">
    <vt:lpwstr>PhilisiweMa@statssa.gov.za</vt:lpwstr>
  </property>
  <property fmtid="{D5CDD505-2E9C-101B-9397-08002B2CF9AE}" pid="6" name="MSIP_Label_a4616250-01d4-40ab-a2e8-d4b03b0a4768_SetDate">
    <vt:lpwstr>2020-09-04T16:49:04.4231770Z</vt:lpwstr>
  </property>
  <property fmtid="{D5CDD505-2E9C-101B-9397-08002B2CF9AE}" pid="7" name="MSIP_Label_a4616250-01d4-40ab-a2e8-d4b03b0a4768_Name">
    <vt:lpwstr>Personal</vt:lpwstr>
  </property>
  <property fmtid="{D5CDD505-2E9C-101B-9397-08002B2CF9AE}" pid="8" name="MSIP_Label_a4616250-01d4-40ab-a2e8-d4b03b0a4768_Application">
    <vt:lpwstr>Microsoft Azure Information Protection</vt:lpwstr>
  </property>
  <property fmtid="{D5CDD505-2E9C-101B-9397-08002B2CF9AE}" pid="9" name="MSIP_Label_a4616250-01d4-40ab-a2e8-d4b03b0a4768_ActionId">
    <vt:lpwstr>f7b22eb9-d2c2-4dd8-a54d-82fbdf712401</vt:lpwstr>
  </property>
  <property fmtid="{D5CDD505-2E9C-101B-9397-08002B2CF9AE}" pid="10" name="MSIP_Label_a4616250-01d4-40ab-a2e8-d4b03b0a4768_Extended_MSFT_Method">
    <vt:lpwstr>Automatic</vt:lpwstr>
  </property>
  <property fmtid="{D5CDD505-2E9C-101B-9397-08002B2CF9AE}" pid="11" name="Sensitivity">
    <vt:lpwstr>Personal</vt:lpwstr>
  </property>
</Properties>
</file>